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99" r:id="rId3"/>
    <p:sldId id="305" r:id="rId4"/>
    <p:sldId id="310" r:id="rId5"/>
    <p:sldId id="311" r:id="rId6"/>
    <p:sldId id="316" r:id="rId7"/>
    <p:sldId id="325" r:id="rId8"/>
    <p:sldId id="312" r:id="rId9"/>
    <p:sldId id="317" r:id="rId10"/>
    <p:sldId id="314" r:id="rId11"/>
    <p:sldId id="320" r:id="rId12"/>
    <p:sldId id="313" r:id="rId13"/>
    <p:sldId id="318" r:id="rId14"/>
    <p:sldId id="324" r:id="rId15"/>
    <p:sldId id="308" r:id="rId16"/>
    <p:sldId id="309" r:id="rId17"/>
    <p:sldId id="283" r:id="rId1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76" autoAdjust="0"/>
    <p:restoredTop sz="58548" autoAdjust="0"/>
  </p:normalViewPr>
  <p:slideViewPr>
    <p:cSldViewPr snapToGrid="0" snapToObjects="1">
      <p:cViewPr varScale="1">
        <p:scale>
          <a:sx n="115" d="100"/>
          <a:sy n="115" d="100"/>
        </p:scale>
        <p:origin x="4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A1014-38EC-42CA-BBE5-CC875B752E65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3DAEC-2960-413E-82BB-4EA8E809D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290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8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468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363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842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342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520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75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505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607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590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974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236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047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982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545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67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400FF-D402-1C44-B7ED-138E14861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6C6102-7F7C-CA40-8362-9E45950CE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BCB3B-1CF9-3C47-A82F-EA937AB29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95EB0-4E3E-6145-8C7F-C019F8615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6E41E3-F8A7-DB48-BB4C-B180E92B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407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4CDB4-7530-EE4F-AAA0-EDA3F0D25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95DBF-23B8-1B42-9A4F-CA06C5FC1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A2A691-6159-F345-ADE3-9BF6884B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4F7A4-8A5F-994F-83B5-CEE0B963B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1F044-AF4E-674E-B315-93AEAEE8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390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9DBD79-EF6F-4C46-9E32-EF97E6F0E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6D4FC7-E59E-C042-99C6-AD96BAB32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44339E-EEB3-B14C-A8FF-E23E3A545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327CC-D5A6-054B-ADCF-8E789C0D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0C9E70-C817-EE45-8603-32DD281C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943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C85B9-AD4F-C641-9815-B823679E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76B06-0C1F-E843-97DA-B950072B7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87E185-F8DA-1A46-8A79-4B9257475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5BD53-0F6A-1A4F-B076-144DCAB2F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44C36-A05D-F748-A8E4-8EA64D1A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130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09CB0-1007-8344-9A6F-5277DE6D8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95F0E1-42B9-9341-842E-D1658E2C3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8AAA27-8DF4-C84D-8177-430AAA1C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783F85-EDB8-F941-BDFD-1E6E2082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E2DA02-62AC-FA4C-A273-40B8CD72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0258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8B8CE-B3AB-7148-A26A-F212C567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9B532-2C8F-154F-96E6-0035A938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859B04-CAB1-D24A-A154-587A980E6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712E8-D665-5D4C-A1F0-169D63D8F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CD6E9C-8B60-6B4A-ACDB-571ABA529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F4A930-800C-2E4F-B2B3-194A2610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90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587E9-3A8A-3644-AEFF-FDF01AB83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8352A1-7911-3345-A27C-D799CCCF6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9E0B9D-4156-F94E-9F54-BF7BA7BF2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C9E7EF-BA0A-1C47-98E0-DC23C0B37A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C56CD2-9777-6E45-8F7A-B46A96F87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1A7A9D-2891-1D40-8811-2833D72B8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9AE99B-23A6-8647-8A6B-A69FC383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7A88E5-0681-1645-ABF4-77932F029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3738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7E284-CA0E-FE46-B22B-58EB6AA6E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212AEB-183F-8D44-B22D-062F4FE2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7D8F73-8DA3-4E41-9F1E-15B59747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170164-EC1F-B747-B996-B8A407A0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319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0143C7-A0AD-6042-B44D-D4CDA0B1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C649DB-0CEE-7B46-BD8F-08DEF7005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BEFFBF-6F24-4242-B967-BAD6FB7A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685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08B63-8E1E-7943-B957-D999E8E9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8FD62-1C63-7B43-86D6-61B6446C0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764899-53A3-9543-BFB4-DAC294FFE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8FBEB9-89DF-FA4D-8E42-921DA396C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D6FD2A-0E31-EB4E-A97E-7A921BD16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AB1824-58F0-2746-B4F4-C46EB9D0F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15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B18E0-6961-3F44-929D-020BDCBF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E20A73-A14B-924F-9758-BF3B1DBCA4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E378A8-92BE-524E-A5FF-DABDDDB6E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DA88E-2744-3940-B4AF-2DEDDD8AD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C57CF2-D17B-8A41-97A8-3028780D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F493D8-1B87-D541-BF18-95FD18C5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565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25E6F5-0D56-3D45-86BF-8F63A5D71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D52DD7-85A2-4A44-8666-B383C9170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088A3-1646-2847-896B-F4E958CB5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8E5B51-B2A1-D644-A7F2-40951A3C8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14609E-B298-8543-9EA9-DC27A34A0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831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pascal.inrialpes.fr/data/human/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://human-pose.mpi-inf.mpg.de/#downloa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602.07261.pdf" TargetMode="External"/><Relationship Id="rId5" Type="http://schemas.openxmlformats.org/officeDocument/2006/relationships/hyperlink" Target="https://norman3.github.io/papers/docs/google_inception.html" TargetMode="External"/><Relationship Id="rId10" Type="http://schemas.openxmlformats.org/officeDocument/2006/relationships/hyperlink" Target="http://www.crowdhuman.org/download.html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www.cis.upenn.edu/~jshi/ped_html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6B7FDC-DCE7-E74F-90F7-182E3DCB2F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670F8-BA13-A441-A8C0-E319488559B6}"/>
              </a:ext>
            </a:extLst>
          </p:cNvPr>
          <p:cNvSpPr txBox="1"/>
          <p:nvPr/>
        </p:nvSpPr>
        <p:spPr>
          <a:xfrm>
            <a:off x="309942" y="4322711"/>
            <a:ext cx="116496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2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Inception-Resnet Code writing, </a:t>
            </a:r>
          </a:p>
          <a:p>
            <a:r>
              <a:rPr kumimoji="1" lang="en-US" altLang="en-US" sz="32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Collections of Human Dataset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B86E0-17FE-2D47-B874-F6A26AAE26CF}"/>
              </a:ext>
            </a:extLst>
          </p:cNvPr>
          <p:cNvSpPr txBox="1"/>
          <p:nvPr/>
        </p:nvSpPr>
        <p:spPr>
          <a:xfrm>
            <a:off x="9976572" y="6399297"/>
            <a:ext cx="2294258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20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2021. 08. 03 </a:t>
            </a:r>
            <a:r>
              <a:rPr kumimoji="1" lang="ko-KR" altLang="en-US" sz="20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정재형</a:t>
            </a:r>
            <a:endParaRPr kumimoji="1" lang="ko-Kore-KR" altLang="en-US" sz="2000" b="1" spc="-150" dirty="0">
              <a:solidFill>
                <a:schemeClr val="bg1"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4E6A28D-62DB-7745-87BE-F92EEB66F89E}"/>
              </a:ext>
            </a:extLst>
          </p:cNvPr>
          <p:cNvCxnSpPr>
            <a:cxnSpLocks/>
          </p:cNvCxnSpPr>
          <p:nvPr/>
        </p:nvCxnSpPr>
        <p:spPr>
          <a:xfrm>
            <a:off x="329913" y="4036075"/>
            <a:ext cx="11629714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ECAC0C-0645-4133-ABF7-8A2C3255F11E}"/>
              </a:ext>
            </a:extLst>
          </p:cNvPr>
          <p:cNvSpPr txBox="1"/>
          <p:nvPr/>
        </p:nvSpPr>
        <p:spPr>
          <a:xfrm>
            <a:off x="3952308" y="0"/>
            <a:ext cx="4287383" cy="1149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32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Deep learning Seminar</a:t>
            </a:r>
          </a:p>
          <a:p>
            <a:pPr algn="ctr">
              <a:lnSpc>
                <a:spcPct val="120000"/>
              </a:lnSpc>
            </a:pPr>
            <a:r>
              <a:rPr kumimoji="1" lang="en-US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</a:t>
            </a:r>
            <a:r>
              <a:rPr kumimoji="1" lang="ko-KR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Sierra BASE</a:t>
            </a:r>
            <a:endParaRPr kumimoji="1" lang="ko-Kore-KR" altLang="en-US" sz="2800" b="1" spc="-150" dirty="0">
              <a:solidFill>
                <a:schemeClr val="bg1"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0D4368-9F72-4459-B0AB-7D69D509200D}"/>
              </a:ext>
            </a:extLst>
          </p:cNvPr>
          <p:cNvSpPr/>
          <p:nvPr/>
        </p:nvSpPr>
        <p:spPr>
          <a:xfrm>
            <a:off x="12330861" y="740646"/>
            <a:ext cx="28639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RPN(loss), </a:t>
            </a:r>
          </a:p>
          <a:p>
            <a:r>
              <a:rPr lang="en-US" altLang="ko-KR" dirty="0" err="1"/>
              <a:t>BACKbone</a:t>
            </a:r>
            <a:r>
              <a:rPr lang="en-US" altLang="ko-KR" dirty="0"/>
              <a:t>: resnet50, </a:t>
            </a:r>
          </a:p>
          <a:p>
            <a:r>
              <a:rPr lang="en-US" altLang="ko-KR" dirty="0"/>
              <a:t>Loss </a:t>
            </a:r>
            <a:r>
              <a:rPr lang="ko-KR" altLang="en-US" dirty="0"/>
              <a:t>수렴하게</a:t>
            </a:r>
            <a:endParaRPr lang="en-US" altLang="ko-KR" dirty="0"/>
          </a:p>
          <a:p>
            <a:r>
              <a:rPr lang="en-US" altLang="ko-KR" dirty="0" err="1"/>
              <a:t>fasterRCNN</a:t>
            </a:r>
            <a:r>
              <a:rPr lang="en-US" altLang="ko-KR" dirty="0"/>
              <a:t> </a:t>
            </a:r>
            <a:r>
              <a:rPr lang="ko-KR" altLang="en-US" dirty="0"/>
              <a:t>내용추가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4887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Architecture : Reduction-B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7644678" y="3231255"/>
            <a:ext cx="1498138" cy="672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(256)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4322270" y="3749388"/>
            <a:ext cx="1498138" cy="672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(256)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4798389" y="855210"/>
            <a:ext cx="1498138" cy="6086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Filter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Concatenate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7645D3B-BCCC-4D26-AF57-AD239F60A6E5}"/>
              </a:ext>
            </a:extLst>
          </p:cNvPr>
          <p:cNvSpPr/>
          <p:nvPr/>
        </p:nvSpPr>
        <p:spPr>
          <a:xfrm>
            <a:off x="2663646" y="3413052"/>
            <a:ext cx="1498138" cy="672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Maxpool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(stride 2 V)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4798389" y="5830094"/>
            <a:ext cx="1498138" cy="589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Previous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Layer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7644678" y="4162518"/>
            <a:ext cx="1498138" cy="672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(256)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6" name="직선 화살표 연결선 65"/>
          <p:cNvCxnSpPr>
            <a:stCxn id="64" idx="0"/>
            <a:endCxn id="63" idx="2"/>
          </p:cNvCxnSpPr>
          <p:nvPr/>
        </p:nvCxnSpPr>
        <p:spPr>
          <a:xfrm flipH="1" flipV="1">
            <a:off x="3412715" y="4085725"/>
            <a:ext cx="2134743" cy="17443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63" idx="0"/>
            <a:endCxn id="62" idx="2"/>
          </p:cNvCxnSpPr>
          <p:nvPr/>
        </p:nvCxnSpPr>
        <p:spPr>
          <a:xfrm flipV="1">
            <a:off x="3412715" y="1463857"/>
            <a:ext cx="2134743" cy="1949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64" idx="0"/>
            <a:endCxn id="61" idx="2"/>
          </p:cNvCxnSpPr>
          <p:nvPr/>
        </p:nvCxnSpPr>
        <p:spPr>
          <a:xfrm flipH="1" flipV="1">
            <a:off x="5071339" y="4422061"/>
            <a:ext cx="476119" cy="1408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64" idx="0"/>
            <a:endCxn id="65" idx="2"/>
          </p:cNvCxnSpPr>
          <p:nvPr/>
        </p:nvCxnSpPr>
        <p:spPr>
          <a:xfrm flipV="1">
            <a:off x="5547458" y="4835191"/>
            <a:ext cx="2846289" cy="9949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65" idx="0"/>
            <a:endCxn id="60" idx="2"/>
          </p:cNvCxnSpPr>
          <p:nvPr/>
        </p:nvCxnSpPr>
        <p:spPr>
          <a:xfrm flipV="1">
            <a:off x="8393747" y="3903928"/>
            <a:ext cx="0" cy="258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7644678" y="2298235"/>
            <a:ext cx="1498138" cy="672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(256 stride 2 V)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73" name="직선 화살표 연결선 72"/>
          <p:cNvCxnSpPr/>
          <p:nvPr/>
        </p:nvCxnSpPr>
        <p:spPr>
          <a:xfrm flipV="1">
            <a:off x="8394374" y="2970908"/>
            <a:ext cx="0" cy="258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72" idx="0"/>
            <a:endCxn id="62" idx="2"/>
          </p:cNvCxnSpPr>
          <p:nvPr/>
        </p:nvCxnSpPr>
        <p:spPr>
          <a:xfrm flipH="1" flipV="1">
            <a:off x="5547458" y="1463857"/>
            <a:ext cx="2846289" cy="834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5986053" y="3733823"/>
            <a:ext cx="1498138" cy="672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(256)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5996319" y="2846802"/>
            <a:ext cx="1498138" cy="672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(256 stride 2 V)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4322270" y="2839609"/>
            <a:ext cx="1498138" cy="672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(384 stride 2 V)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87" name="직선 화살표 연결선 86"/>
          <p:cNvCxnSpPr>
            <a:stCxn id="64" idx="0"/>
            <a:endCxn id="81" idx="2"/>
          </p:cNvCxnSpPr>
          <p:nvPr/>
        </p:nvCxnSpPr>
        <p:spPr>
          <a:xfrm flipV="1">
            <a:off x="5547458" y="4406496"/>
            <a:ext cx="1187664" cy="1423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82" idx="0"/>
            <a:endCxn id="62" idx="2"/>
          </p:cNvCxnSpPr>
          <p:nvPr/>
        </p:nvCxnSpPr>
        <p:spPr>
          <a:xfrm flipH="1" flipV="1">
            <a:off x="5547458" y="1463857"/>
            <a:ext cx="1197930" cy="1382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85" idx="0"/>
            <a:endCxn id="62" idx="2"/>
          </p:cNvCxnSpPr>
          <p:nvPr/>
        </p:nvCxnSpPr>
        <p:spPr>
          <a:xfrm flipV="1">
            <a:off x="5071339" y="1463857"/>
            <a:ext cx="476119" cy="1375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61" idx="0"/>
            <a:endCxn id="85" idx="2"/>
          </p:cNvCxnSpPr>
          <p:nvPr/>
        </p:nvCxnSpPr>
        <p:spPr>
          <a:xfrm flipV="1">
            <a:off x="5071339" y="3512282"/>
            <a:ext cx="0" cy="2371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>
            <a:stCxn id="81" idx="0"/>
            <a:endCxn id="82" idx="2"/>
          </p:cNvCxnSpPr>
          <p:nvPr/>
        </p:nvCxnSpPr>
        <p:spPr>
          <a:xfrm flipV="1">
            <a:off x="6735122" y="3519475"/>
            <a:ext cx="10266" cy="214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58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Architecture : Reduction-B Codes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23AC3A-3FE2-44CF-8CBB-F081EFC88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21" y="597583"/>
            <a:ext cx="5772150" cy="6098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사각형: 둥근 모서리 1">
            <a:extLst>
              <a:ext uri="{FF2B5EF4-FFF2-40B4-BE49-F238E27FC236}">
                <a16:creationId xmlns:a16="http://schemas.microsoft.com/office/drawing/2014/main" id="{669351EC-92AD-4247-A5FF-6E2BBCD921F6}"/>
              </a:ext>
            </a:extLst>
          </p:cNvPr>
          <p:cNvSpPr/>
          <p:nvPr/>
        </p:nvSpPr>
        <p:spPr>
          <a:xfrm>
            <a:off x="745524" y="1669423"/>
            <a:ext cx="6789809" cy="269445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A589739-3A62-454D-99E9-D8B6EE615840}"/>
              </a:ext>
            </a:extLst>
          </p:cNvPr>
          <p:cNvSpPr txBox="1">
            <a:spLocks/>
          </p:cNvSpPr>
          <p:nvPr/>
        </p:nvSpPr>
        <p:spPr>
          <a:xfrm>
            <a:off x="3617562" y="1761105"/>
            <a:ext cx="4278928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Input(17</a:t>
            </a:r>
            <a:r>
              <a:rPr lang="ko-KR" altLang="en-US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1152) -&gt; 3</a:t>
            </a:r>
            <a:r>
              <a:rPr lang="ko-KR" altLang="en-US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3Maxpo</a:t>
            </a:r>
            <a:r>
              <a:rPr lang="en-US" altLang="ko-KR" sz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l(Stride2) = 8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1152 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사각형: 둥근 모서리 49">
            <a:extLst>
              <a:ext uri="{FF2B5EF4-FFF2-40B4-BE49-F238E27FC236}">
                <a16:creationId xmlns:a16="http://schemas.microsoft.com/office/drawing/2014/main" id="{5E5E6BD1-FCD9-4CBA-A63A-4D6A5DBB5E1E}"/>
              </a:ext>
            </a:extLst>
          </p:cNvPr>
          <p:cNvSpPr/>
          <p:nvPr/>
        </p:nvSpPr>
        <p:spPr>
          <a:xfrm>
            <a:off x="1087526" y="2183567"/>
            <a:ext cx="7441332" cy="280788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D22D323-436C-42DB-8CBC-E83E6ED687FF}"/>
              </a:ext>
            </a:extLst>
          </p:cNvPr>
          <p:cNvSpPr txBox="1">
            <a:spLocks/>
          </p:cNvSpPr>
          <p:nvPr/>
        </p:nvSpPr>
        <p:spPr>
          <a:xfrm>
            <a:off x="5349276" y="2193687"/>
            <a:ext cx="5008381" cy="2548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Input(17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1152) </a:t>
            </a:r>
            <a:r>
              <a:rPr lang="en-US" altLang="ko-KR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1Conv = 17*17*256</a:t>
            </a:r>
            <a:endParaRPr lang="ko-KR" altLang="en-US" sz="1200" dirty="0">
              <a:solidFill>
                <a:schemeClr val="accent5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사각형: 둥근 모서리 49">
            <a:extLst>
              <a:ext uri="{FF2B5EF4-FFF2-40B4-BE49-F238E27FC236}">
                <a16:creationId xmlns:a16="http://schemas.microsoft.com/office/drawing/2014/main" id="{5E5E6BD1-FCD9-4CBA-A63A-4D6A5DBB5E1E}"/>
              </a:ext>
            </a:extLst>
          </p:cNvPr>
          <p:cNvSpPr/>
          <p:nvPr/>
        </p:nvSpPr>
        <p:spPr>
          <a:xfrm>
            <a:off x="1087526" y="2464355"/>
            <a:ext cx="7092198" cy="280788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6D22D323-436C-42DB-8CBC-E83E6ED687FF}"/>
              </a:ext>
            </a:extLst>
          </p:cNvPr>
          <p:cNvSpPr txBox="1">
            <a:spLocks/>
          </p:cNvSpPr>
          <p:nvPr/>
        </p:nvSpPr>
        <p:spPr>
          <a:xfrm>
            <a:off x="4670403" y="2465183"/>
            <a:ext cx="5008381" cy="2548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Input(17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256) </a:t>
            </a:r>
            <a:r>
              <a:rPr lang="en-US" altLang="ko-KR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3Conv(stride2) = 8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8*384 </a:t>
            </a:r>
            <a:endParaRPr lang="ko-KR" altLang="en-US" sz="1200" dirty="0">
              <a:solidFill>
                <a:schemeClr val="accent5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사각형: 둥근 모서리 49">
            <a:extLst>
              <a:ext uri="{FF2B5EF4-FFF2-40B4-BE49-F238E27FC236}">
                <a16:creationId xmlns:a16="http://schemas.microsoft.com/office/drawing/2014/main" id="{5E5E6BD1-FCD9-4CBA-A63A-4D6A5DBB5E1E}"/>
              </a:ext>
            </a:extLst>
          </p:cNvPr>
          <p:cNvSpPr/>
          <p:nvPr/>
        </p:nvSpPr>
        <p:spPr>
          <a:xfrm>
            <a:off x="1087526" y="3206163"/>
            <a:ext cx="7441332" cy="280788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6D22D323-436C-42DB-8CBC-E83E6ED687FF}"/>
              </a:ext>
            </a:extLst>
          </p:cNvPr>
          <p:cNvSpPr txBox="1">
            <a:spLocks/>
          </p:cNvSpPr>
          <p:nvPr/>
        </p:nvSpPr>
        <p:spPr>
          <a:xfrm>
            <a:off x="5349276" y="3216283"/>
            <a:ext cx="5008381" cy="2548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Input(17</a:t>
            </a:r>
            <a:r>
              <a:rPr lang="ko-KR" alt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1152) 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1Conv = 17*17*256</a:t>
            </a:r>
            <a:endParaRPr lang="ko-KR" altLang="en-US" sz="1200" dirty="0">
              <a:solidFill>
                <a:schemeClr val="accent4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사각형: 둥근 모서리 49">
            <a:extLst>
              <a:ext uri="{FF2B5EF4-FFF2-40B4-BE49-F238E27FC236}">
                <a16:creationId xmlns:a16="http://schemas.microsoft.com/office/drawing/2014/main" id="{5E5E6BD1-FCD9-4CBA-A63A-4D6A5DBB5E1E}"/>
              </a:ext>
            </a:extLst>
          </p:cNvPr>
          <p:cNvSpPr/>
          <p:nvPr/>
        </p:nvSpPr>
        <p:spPr>
          <a:xfrm>
            <a:off x="1087526" y="3486951"/>
            <a:ext cx="7092198" cy="280788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D22D323-436C-42DB-8CBC-E83E6ED687FF}"/>
              </a:ext>
            </a:extLst>
          </p:cNvPr>
          <p:cNvSpPr txBox="1">
            <a:spLocks/>
          </p:cNvSpPr>
          <p:nvPr/>
        </p:nvSpPr>
        <p:spPr>
          <a:xfrm>
            <a:off x="4670403" y="3487779"/>
            <a:ext cx="5008381" cy="2548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Input(17</a:t>
            </a:r>
            <a:r>
              <a:rPr lang="ko-KR" alt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256) 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3Conv(stride2) = 8</a:t>
            </a:r>
            <a:r>
              <a:rPr lang="ko-KR" alt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8*256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dirty="0">
              <a:solidFill>
                <a:schemeClr val="accent5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사각형: 둥근 모서리 49">
            <a:extLst>
              <a:ext uri="{FF2B5EF4-FFF2-40B4-BE49-F238E27FC236}">
                <a16:creationId xmlns:a16="http://schemas.microsoft.com/office/drawing/2014/main" id="{5E5E6BD1-FCD9-4CBA-A63A-4D6A5DBB5E1E}"/>
              </a:ext>
            </a:extLst>
          </p:cNvPr>
          <p:cNvSpPr/>
          <p:nvPr/>
        </p:nvSpPr>
        <p:spPr>
          <a:xfrm>
            <a:off x="1087526" y="4260219"/>
            <a:ext cx="7441332" cy="280788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6D22D323-436C-42DB-8CBC-E83E6ED687FF}"/>
              </a:ext>
            </a:extLst>
          </p:cNvPr>
          <p:cNvSpPr txBox="1">
            <a:spLocks/>
          </p:cNvSpPr>
          <p:nvPr/>
        </p:nvSpPr>
        <p:spPr>
          <a:xfrm>
            <a:off x="5349276" y="4270339"/>
            <a:ext cx="5008381" cy="2548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Input(17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1152) </a:t>
            </a:r>
            <a:r>
              <a:rPr lang="en-US" altLang="ko-KR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1Conv = 17*17*256</a:t>
            </a:r>
            <a:endParaRPr lang="ko-KR" altLang="en-US" sz="1200" dirty="0">
              <a:solidFill>
                <a:schemeClr val="accent5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사각형: 둥근 모서리 49">
            <a:extLst>
              <a:ext uri="{FF2B5EF4-FFF2-40B4-BE49-F238E27FC236}">
                <a16:creationId xmlns:a16="http://schemas.microsoft.com/office/drawing/2014/main" id="{5E5E6BD1-FCD9-4CBA-A63A-4D6A5DBB5E1E}"/>
              </a:ext>
            </a:extLst>
          </p:cNvPr>
          <p:cNvSpPr/>
          <p:nvPr/>
        </p:nvSpPr>
        <p:spPr>
          <a:xfrm>
            <a:off x="1087526" y="4541007"/>
            <a:ext cx="8048161" cy="280788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6D22D323-436C-42DB-8CBC-E83E6ED687FF}"/>
              </a:ext>
            </a:extLst>
          </p:cNvPr>
          <p:cNvSpPr txBox="1">
            <a:spLocks/>
          </p:cNvSpPr>
          <p:nvPr/>
        </p:nvSpPr>
        <p:spPr>
          <a:xfrm>
            <a:off x="4736904" y="4541835"/>
            <a:ext cx="5008381" cy="2548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Input(17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256) </a:t>
            </a:r>
            <a:r>
              <a:rPr lang="en-US" altLang="ko-KR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3Conv(stride1,padding1) = 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17*256 </a:t>
            </a:r>
            <a:endParaRPr lang="ko-KR" altLang="en-US" sz="1200" dirty="0">
              <a:solidFill>
                <a:schemeClr val="accent5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사각형: 둥근 모서리 49">
            <a:extLst>
              <a:ext uri="{FF2B5EF4-FFF2-40B4-BE49-F238E27FC236}">
                <a16:creationId xmlns:a16="http://schemas.microsoft.com/office/drawing/2014/main" id="{5E5E6BD1-FCD9-4CBA-A63A-4D6A5DBB5E1E}"/>
              </a:ext>
            </a:extLst>
          </p:cNvPr>
          <p:cNvSpPr/>
          <p:nvPr/>
        </p:nvSpPr>
        <p:spPr>
          <a:xfrm>
            <a:off x="1079213" y="4819837"/>
            <a:ext cx="7100511" cy="280788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6D22D323-436C-42DB-8CBC-E83E6ED687FF}"/>
              </a:ext>
            </a:extLst>
          </p:cNvPr>
          <p:cNvSpPr txBox="1">
            <a:spLocks/>
          </p:cNvSpPr>
          <p:nvPr/>
        </p:nvSpPr>
        <p:spPr>
          <a:xfrm>
            <a:off x="4670402" y="4830108"/>
            <a:ext cx="5008381" cy="2548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Input(17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256) </a:t>
            </a:r>
            <a:r>
              <a:rPr lang="en-US" altLang="ko-KR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3Conv(stride2) = 8*8*256</a:t>
            </a:r>
            <a:endParaRPr lang="ko-KR" altLang="en-US" sz="1200" dirty="0">
              <a:solidFill>
                <a:schemeClr val="accent5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A60917D1-3277-4CC5-A5C8-02BB9599F811}"/>
              </a:ext>
            </a:extLst>
          </p:cNvPr>
          <p:cNvSpPr txBox="1">
            <a:spLocks/>
          </p:cNvSpPr>
          <p:nvPr/>
        </p:nvSpPr>
        <p:spPr>
          <a:xfrm>
            <a:off x="1438226" y="6456304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 = Concatenate(</a:t>
            </a:r>
            <a:r>
              <a:rPr lang="el-GR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l-GR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l-GR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l-GR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= 8</a:t>
            </a:r>
            <a:r>
              <a:rPr lang="ko-KR" altLang="en-US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r>
              <a:rPr lang="ko-KR" altLang="en-US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2048(1152+384+256+256) 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CFAA86-0F31-475E-8666-A2B02C696715}"/>
              </a:ext>
            </a:extLst>
          </p:cNvPr>
          <p:cNvSpPr/>
          <p:nvPr/>
        </p:nvSpPr>
        <p:spPr>
          <a:xfrm>
            <a:off x="7535333" y="1602319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67AC88B-47D5-4C98-8E6B-6DE81913B4B0}"/>
              </a:ext>
            </a:extLst>
          </p:cNvPr>
          <p:cNvSpPr/>
          <p:nvPr/>
        </p:nvSpPr>
        <p:spPr>
          <a:xfrm>
            <a:off x="8215952" y="244126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A70586-9C76-4576-AF2F-E8A1990BCA85}"/>
              </a:ext>
            </a:extLst>
          </p:cNvPr>
          <p:cNvSpPr/>
          <p:nvPr/>
        </p:nvSpPr>
        <p:spPr>
          <a:xfrm>
            <a:off x="8227172" y="340831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188037" y="4796654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0CFAA86-0F31-475E-8666-A2B02C696715}"/>
              </a:ext>
            </a:extLst>
          </p:cNvPr>
          <p:cNvSpPr/>
          <p:nvPr/>
        </p:nvSpPr>
        <p:spPr>
          <a:xfrm>
            <a:off x="9344401" y="2278672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7AC88B-47D5-4C98-8E6B-6DE81913B4B0}"/>
              </a:ext>
            </a:extLst>
          </p:cNvPr>
          <p:cNvSpPr/>
          <p:nvPr/>
        </p:nvSpPr>
        <p:spPr>
          <a:xfrm>
            <a:off x="10025020" y="311761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9A70586-9C76-4576-AF2F-E8A1990BCA85}"/>
              </a:ext>
            </a:extLst>
          </p:cNvPr>
          <p:cNvSpPr/>
          <p:nvPr/>
        </p:nvSpPr>
        <p:spPr>
          <a:xfrm>
            <a:off x="10036240" y="408467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9981781" y="547300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29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Architecture : Inception-C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7399496" y="3330699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(256)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4765113" y="4261961"/>
            <a:ext cx="1498138" cy="672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(192)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2540296" y="661609"/>
            <a:ext cx="1498138" cy="36511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ReLU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645D3B-BCCC-4D26-AF57-AD239F60A6E5}"/>
              </a:ext>
            </a:extLst>
          </p:cNvPr>
          <p:cNvSpPr/>
          <p:nvPr/>
        </p:nvSpPr>
        <p:spPr>
          <a:xfrm>
            <a:off x="4765113" y="2387375"/>
            <a:ext cx="1498138" cy="672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(2048 Linear)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7399496" y="5193225"/>
            <a:ext cx="1498138" cy="672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(192)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2540296" y="6395875"/>
            <a:ext cx="1498138" cy="334333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ReLU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7399496" y="4261962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(224)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974365" y="1231557"/>
            <a:ext cx="630000" cy="63062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덧셈 기호 15"/>
          <p:cNvSpPr/>
          <p:nvPr/>
        </p:nvSpPr>
        <p:spPr>
          <a:xfrm>
            <a:off x="3181365" y="1438867"/>
            <a:ext cx="216000" cy="21600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5" idx="0"/>
            <a:endCxn id="10" idx="2"/>
          </p:cNvCxnSpPr>
          <p:nvPr/>
        </p:nvCxnSpPr>
        <p:spPr>
          <a:xfrm flipV="1">
            <a:off x="3289365" y="1026728"/>
            <a:ext cx="0" cy="204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3" idx="0"/>
            <a:endCxn id="15" idx="4"/>
          </p:cNvCxnSpPr>
          <p:nvPr/>
        </p:nvCxnSpPr>
        <p:spPr>
          <a:xfrm flipV="1">
            <a:off x="3289365" y="1862178"/>
            <a:ext cx="0" cy="4533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1" idx="0"/>
            <a:endCxn id="15" idx="4"/>
          </p:cNvCxnSpPr>
          <p:nvPr/>
        </p:nvCxnSpPr>
        <p:spPr>
          <a:xfrm flipH="1" flipV="1">
            <a:off x="3289365" y="1862178"/>
            <a:ext cx="2224817" cy="525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6" idx="0"/>
            <a:endCxn id="11" idx="2"/>
          </p:cNvCxnSpPr>
          <p:nvPr/>
        </p:nvCxnSpPr>
        <p:spPr>
          <a:xfrm flipH="1" flipV="1">
            <a:off x="5514182" y="3060048"/>
            <a:ext cx="2634383" cy="270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3" idx="0"/>
            <a:endCxn id="8" idx="2"/>
          </p:cNvCxnSpPr>
          <p:nvPr/>
        </p:nvCxnSpPr>
        <p:spPr>
          <a:xfrm flipV="1">
            <a:off x="3289365" y="4934634"/>
            <a:ext cx="2224817" cy="14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3" idx="0"/>
            <a:endCxn id="12" idx="2"/>
          </p:cNvCxnSpPr>
          <p:nvPr/>
        </p:nvCxnSpPr>
        <p:spPr>
          <a:xfrm flipV="1">
            <a:off x="3289365" y="5865898"/>
            <a:ext cx="4859200" cy="5299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8" idx="0"/>
            <a:endCxn id="11" idx="2"/>
          </p:cNvCxnSpPr>
          <p:nvPr/>
        </p:nvCxnSpPr>
        <p:spPr>
          <a:xfrm flipV="1">
            <a:off x="5514182" y="3060048"/>
            <a:ext cx="0" cy="1201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4" idx="0"/>
            <a:endCxn id="6" idx="2"/>
          </p:cNvCxnSpPr>
          <p:nvPr/>
        </p:nvCxnSpPr>
        <p:spPr>
          <a:xfrm flipV="1">
            <a:off x="8148565" y="4003372"/>
            <a:ext cx="0" cy="258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2" idx="0"/>
            <a:endCxn id="14" idx="2"/>
          </p:cNvCxnSpPr>
          <p:nvPr/>
        </p:nvCxnSpPr>
        <p:spPr>
          <a:xfrm flipV="1">
            <a:off x="8148565" y="4934635"/>
            <a:ext cx="0" cy="258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4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Architecture : Inception-C Codes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9EC629-985E-45C4-8903-CE7DA7BA6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" y="597583"/>
            <a:ext cx="6448425" cy="60794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7D52AD1-00CE-411A-BE73-79F9BC81E28E}"/>
              </a:ext>
            </a:extLst>
          </p:cNvPr>
          <p:cNvSpPr/>
          <p:nvPr/>
        </p:nvSpPr>
        <p:spPr>
          <a:xfrm>
            <a:off x="748722" y="1628385"/>
            <a:ext cx="9401118" cy="265425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9D8E39F-FCCA-481C-ACC2-7329FD330EB0}"/>
              </a:ext>
            </a:extLst>
          </p:cNvPr>
          <p:cNvSpPr/>
          <p:nvPr/>
        </p:nvSpPr>
        <p:spPr>
          <a:xfrm>
            <a:off x="1056111" y="2149475"/>
            <a:ext cx="9093729" cy="265424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1D47B38-B4D9-4FE2-8901-03445EEFD800}"/>
              </a:ext>
            </a:extLst>
          </p:cNvPr>
          <p:cNvSpPr/>
          <p:nvPr/>
        </p:nvSpPr>
        <p:spPr>
          <a:xfrm>
            <a:off x="1056187" y="2419781"/>
            <a:ext cx="9866737" cy="265424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906E7EA-2F1A-4ED7-A246-2BE3D61B0A9A}"/>
              </a:ext>
            </a:extLst>
          </p:cNvPr>
          <p:cNvSpPr txBox="1">
            <a:spLocks/>
          </p:cNvSpPr>
          <p:nvPr/>
        </p:nvSpPr>
        <p:spPr>
          <a:xfrm>
            <a:off x="6678207" y="2239906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8*8*2048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1*1Conv(Stride1)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= 8*8*192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CA1B1C4-C332-4CCF-9329-A5C31E9360C9}"/>
              </a:ext>
            </a:extLst>
          </p:cNvPr>
          <p:cNvSpPr/>
          <p:nvPr/>
        </p:nvSpPr>
        <p:spPr>
          <a:xfrm>
            <a:off x="875513" y="3486747"/>
            <a:ext cx="10544962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CD242F8-6F2D-418D-9EF5-15A7669FFDA5}"/>
              </a:ext>
            </a:extLst>
          </p:cNvPr>
          <p:cNvSpPr/>
          <p:nvPr/>
        </p:nvSpPr>
        <p:spPr>
          <a:xfrm>
            <a:off x="784217" y="3757053"/>
            <a:ext cx="10410675" cy="213981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91A5044D-8E03-43CD-B13F-0734E4FB3C93}"/>
              </a:ext>
            </a:extLst>
          </p:cNvPr>
          <p:cNvSpPr txBox="1">
            <a:spLocks/>
          </p:cNvSpPr>
          <p:nvPr/>
        </p:nvSpPr>
        <p:spPr>
          <a:xfrm>
            <a:off x="7139230" y="4560964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N*N*C -&gt; 1*1Conv(Stride1) -&gt; Output : N*N*384 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45C270C6-BE91-453B-B9B7-89D979DA18EB}"/>
              </a:ext>
            </a:extLst>
          </p:cNvPr>
          <p:cNvSpPr txBox="1">
            <a:spLocks/>
          </p:cNvSpPr>
          <p:nvPr/>
        </p:nvSpPr>
        <p:spPr>
          <a:xfrm>
            <a:off x="6672375" y="3810870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W*H*C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1*1Conv(Stride1) -&gt; Output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W*H*2048 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C160F0-D105-427F-AD86-F8AD4B54A90D}"/>
              </a:ext>
            </a:extLst>
          </p:cNvPr>
          <p:cNvSpPr/>
          <p:nvPr/>
        </p:nvSpPr>
        <p:spPr>
          <a:xfrm>
            <a:off x="10130940" y="1539873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2FA5D9-94A4-44A2-AE23-2B03DE692201}"/>
              </a:ext>
            </a:extLst>
          </p:cNvPr>
          <p:cNvSpPr/>
          <p:nvPr/>
        </p:nvSpPr>
        <p:spPr>
          <a:xfrm>
            <a:off x="10874036" y="261113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B8E706E-F32E-4644-A7B5-B0DF4EFC2ACA}"/>
              </a:ext>
            </a:extLst>
          </p:cNvPr>
          <p:cNvSpPr/>
          <p:nvPr/>
        </p:nvSpPr>
        <p:spPr>
          <a:xfrm>
            <a:off x="782685" y="5325425"/>
            <a:ext cx="10123613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2A68730A-7098-4912-8407-B5CC3B9EDA71}"/>
              </a:ext>
            </a:extLst>
          </p:cNvPr>
          <p:cNvSpPr txBox="1">
            <a:spLocks/>
          </p:cNvSpPr>
          <p:nvPr/>
        </p:nvSpPr>
        <p:spPr>
          <a:xfrm>
            <a:off x="6672375" y="5372759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 Concatenate(</a:t>
            </a:r>
            <a:r>
              <a:rPr lang="el-G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α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l-GR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β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8*8*448(192+256)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386C8662-6C8A-492B-A3FB-929A5FE5297C}"/>
              </a:ext>
            </a:extLst>
          </p:cNvPr>
          <p:cNvCxnSpPr>
            <a:cxnSpLocks/>
            <a:stCxn id="17" idx="1"/>
            <a:endCxn id="27" idx="1"/>
          </p:cNvCxnSpPr>
          <p:nvPr/>
        </p:nvCxnSpPr>
        <p:spPr>
          <a:xfrm rot="10800000" flipV="1">
            <a:off x="781973" y="3599272"/>
            <a:ext cx="93540" cy="2104229"/>
          </a:xfrm>
          <a:prstGeom prst="curvedConnector3">
            <a:avLst>
              <a:gd name="adj1" fmla="val 344387"/>
            </a:avLst>
          </a:prstGeom>
          <a:ln w="190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5A126C2-BA97-48BA-AA6E-E6933CC48E3D}"/>
              </a:ext>
            </a:extLst>
          </p:cNvPr>
          <p:cNvSpPr/>
          <p:nvPr/>
        </p:nvSpPr>
        <p:spPr>
          <a:xfrm>
            <a:off x="781973" y="5590976"/>
            <a:ext cx="5890402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00FF84D-6552-4843-BBE2-A6E62EDF67D4}"/>
              </a:ext>
            </a:extLst>
          </p:cNvPr>
          <p:cNvSpPr/>
          <p:nvPr/>
        </p:nvSpPr>
        <p:spPr>
          <a:xfrm>
            <a:off x="784217" y="5071371"/>
            <a:ext cx="2271839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3F4AC0CA-A138-4664-8AD6-876FC8B606E9}"/>
              </a:ext>
            </a:extLst>
          </p:cNvPr>
          <p:cNvCxnSpPr>
            <a:stCxn id="18" idx="1"/>
            <a:endCxn id="28" idx="1"/>
          </p:cNvCxnSpPr>
          <p:nvPr/>
        </p:nvCxnSpPr>
        <p:spPr>
          <a:xfrm rot="10800000" flipV="1">
            <a:off x="784217" y="3864043"/>
            <a:ext cx="12700" cy="1319853"/>
          </a:xfrm>
          <a:prstGeom prst="curvedConnector3">
            <a:avLst>
              <a:gd name="adj1" fmla="val 1145457"/>
            </a:avLst>
          </a:prstGeom>
          <a:ln w="190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1">
            <a:extLst>
              <a:ext uri="{FF2B5EF4-FFF2-40B4-BE49-F238E27FC236}">
                <a16:creationId xmlns:a16="http://schemas.microsoft.com/office/drawing/2014/main" id="{EA50B2A8-8C92-4E13-9526-C144BF77BA84}"/>
              </a:ext>
            </a:extLst>
          </p:cNvPr>
          <p:cNvSpPr txBox="1">
            <a:spLocks/>
          </p:cNvSpPr>
          <p:nvPr/>
        </p:nvSpPr>
        <p:spPr>
          <a:xfrm>
            <a:off x="2816318" y="5915355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Residual (+x)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D805B647-3977-4777-9642-0890DAA7B8DF}"/>
              </a:ext>
            </a:extLst>
          </p:cNvPr>
          <p:cNvSpPr txBox="1">
            <a:spLocks/>
          </p:cNvSpPr>
          <p:nvPr/>
        </p:nvSpPr>
        <p:spPr>
          <a:xfrm>
            <a:off x="5757026" y="1710586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   Input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8*8*2048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1*1Conv(Stride1) = 8*8*192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1906E7EA-2F1A-4ED7-A246-2BE3D61B0A9A}"/>
              </a:ext>
            </a:extLst>
          </p:cNvPr>
          <p:cNvSpPr txBox="1">
            <a:spLocks/>
          </p:cNvSpPr>
          <p:nvPr/>
        </p:nvSpPr>
        <p:spPr>
          <a:xfrm>
            <a:off x="6678207" y="2508779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8*8*192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1*3Conv(Stride1,padding(0,1) = 8*8*224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사각형: 둥근 모서리 10">
            <a:extLst>
              <a:ext uri="{FF2B5EF4-FFF2-40B4-BE49-F238E27FC236}">
                <a16:creationId xmlns:a16="http://schemas.microsoft.com/office/drawing/2014/main" id="{D1D47B38-B4D9-4FE2-8901-03445EEFD800}"/>
              </a:ext>
            </a:extLst>
          </p:cNvPr>
          <p:cNvSpPr/>
          <p:nvPr/>
        </p:nvSpPr>
        <p:spPr>
          <a:xfrm>
            <a:off x="1056187" y="2688654"/>
            <a:ext cx="9866737" cy="265424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1906E7EA-2F1A-4ED7-A246-2BE3D61B0A9A}"/>
              </a:ext>
            </a:extLst>
          </p:cNvPr>
          <p:cNvSpPr txBox="1">
            <a:spLocks/>
          </p:cNvSpPr>
          <p:nvPr/>
        </p:nvSpPr>
        <p:spPr>
          <a:xfrm>
            <a:off x="6678207" y="2769339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8*8*224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3*1Conv(Stride1,padding(1,0) = 8*8*256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1906E7EA-2F1A-4ED7-A246-2BE3D61B0A9A}"/>
              </a:ext>
            </a:extLst>
          </p:cNvPr>
          <p:cNvSpPr txBox="1">
            <a:spLocks/>
          </p:cNvSpPr>
          <p:nvPr/>
        </p:nvSpPr>
        <p:spPr>
          <a:xfrm>
            <a:off x="6672375" y="3551523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W*H*448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1*1Conv(Stride1)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=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2048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A60917D1-3277-4CC5-A5C8-02BB9599F811}"/>
              </a:ext>
            </a:extLst>
          </p:cNvPr>
          <p:cNvSpPr txBox="1">
            <a:spLocks/>
          </p:cNvSpPr>
          <p:nvPr/>
        </p:nvSpPr>
        <p:spPr>
          <a:xfrm>
            <a:off x="3135110" y="5644466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x_channel</a:t>
            </a:r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= 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(448 </a:t>
            </a:r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2048) </a:t>
            </a:r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en-US" altLang="ko-KR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0.1(Scaling Factor)</a:t>
            </a:r>
            <a:endParaRPr lang="ko-KR" altLang="en-US" sz="1200" dirty="0">
              <a:solidFill>
                <a:schemeClr val="accent4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EA50B2A8-8C92-4E13-9526-C144BF77BA84}"/>
              </a:ext>
            </a:extLst>
          </p:cNvPr>
          <p:cNvSpPr txBox="1">
            <a:spLocks/>
          </p:cNvSpPr>
          <p:nvPr/>
        </p:nvSpPr>
        <p:spPr>
          <a:xfrm>
            <a:off x="1389857" y="6456558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x = 8</a:t>
            </a:r>
            <a:r>
              <a:rPr lang="ko-KR" altLang="en-US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r>
              <a:rPr lang="ko-KR" altLang="en-US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2048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030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Whole Inception-</a:t>
            </a:r>
            <a:r>
              <a:rPr kumimoji="1" lang="en-US" altLang="ko-Kore-KR" sz="24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Resnet</a:t>
            </a:r>
            <a:r>
              <a:rPr kumimoji="1" lang="en-US" altLang="ko-Kore-KR" sz="24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Architecture(same as V1 &amp; V2)</a:t>
            </a: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3435" y="1943443"/>
            <a:ext cx="818622" cy="2610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Input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6" idx="3"/>
            <a:endCxn id="10" idx="1"/>
          </p:cNvCxnSpPr>
          <p:nvPr/>
        </p:nvCxnSpPr>
        <p:spPr>
          <a:xfrm flipV="1">
            <a:off x="1132057" y="3248691"/>
            <a:ext cx="38786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519917" y="1943442"/>
            <a:ext cx="818622" cy="26104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Stem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10" idx="3"/>
            <a:endCxn id="12" idx="1"/>
          </p:cNvCxnSpPr>
          <p:nvPr/>
        </p:nvCxnSpPr>
        <p:spPr>
          <a:xfrm>
            <a:off x="2338539" y="3248691"/>
            <a:ext cx="38786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726399" y="1943443"/>
            <a:ext cx="818622" cy="26104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IR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(A)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12" idx="3"/>
            <a:endCxn id="14" idx="1"/>
          </p:cNvCxnSpPr>
          <p:nvPr/>
        </p:nvCxnSpPr>
        <p:spPr>
          <a:xfrm flipV="1">
            <a:off x="3545021" y="3248691"/>
            <a:ext cx="33730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882326" y="1943442"/>
            <a:ext cx="818622" cy="26104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Reudction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A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052277" y="1943443"/>
            <a:ext cx="818622" cy="26104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IR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(B)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>
            <a:stCxn id="15" idx="3"/>
            <a:endCxn id="17" idx="1"/>
          </p:cNvCxnSpPr>
          <p:nvPr/>
        </p:nvCxnSpPr>
        <p:spPr>
          <a:xfrm flipV="1">
            <a:off x="5870899" y="3248691"/>
            <a:ext cx="37383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244735" y="1943442"/>
            <a:ext cx="818622" cy="26104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Reduction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B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7" idx="3"/>
            <a:endCxn id="19" idx="1"/>
          </p:cNvCxnSpPr>
          <p:nvPr/>
        </p:nvCxnSpPr>
        <p:spPr>
          <a:xfrm>
            <a:off x="7063357" y="3248691"/>
            <a:ext cx="3794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442850" y="1943442"/>
            <a:ext cx="818622" cy="26104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IR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(C)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19" idx="3"/>
            <a:endCxn id="21" idx="1"/>
          </p:cNvCxnSpPr>
          <p:nvPr/>
        </p:nvCxnSpPr>
        <p:spPr>
          <a:xfrm>
            <a:off x="8261472" y="3248691"/>
            <a:ext cx="3794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640965" y="1943442"/>
            <a:ext cx="818622" cy="2610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Avg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Pooling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9847239" y="1943442"/>
            <a:ext cx="818622" cy="261049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Dropout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(keep 0.8)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/>
          <p:cNvCxnSpPr>
            <a:stCxn id="22" idx="3"/>
            <a:endCxn id="24" idx="1"/>
          </p:cNvCxnSpPr>
          <p:nvPr/>
        </p:nvCxnSpPr>
        <p:spPr>
          <a:xfrm>
            <a:off x="10665861" y="3248691"/>
            <a:ext cx="3876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1053513" y="1943442"/>
            <a:ext cx="818622" cy="2610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tx1"/>
                </a:solidFill>
              </a:rPr>
              <a:t>Softmax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>
            <a:stCxn id="14" idx="3"/>
            <a:endCxn id="15" idx="1"/>
          </p:cNvCxnSpPr>
          <p:nvPr/>
        </p:nvCxnSpPr>
        <p:spPr>
          <a:xfrm>
            <a:off x="4700948" y="3248691"/>
            <a:ext cx="35132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1" idx="3"/>
            <a:endCxn id="22" idx="1"/>
          </p:cNvCxnSpPr>
          <p:nvPr/>
        </p:nvCxnSpPr>
        <p:spPr>
          <a:xfrm>
            <a:off x="9459587" y="3248691"/>
            <a:ext cx="3876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15" idx="0"/>
          </p:cNvCxnSpPr>
          <p:nvPr/>
        </p:nvCxnSpPr>
        <p:spPr>
          <a:xfrm flipV="1">
            <a:off x="5461588" y="1371928"/>
            <a:ext cx="0" cy="5715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구부러진 연결선 61"/>
          <p:cNvCxnSpPr>
            <a:stCxn id="19" idx="0"/>
          </p:cNvCxnSpPr>
          <p:nvPr/>
        </p:nvCxnSpPr>
        <p:spPr>
          <a:xfrm rot="16200000" flipV="1">
            <a:off x="6371118" y="462398"/>
            <a:ext cx="571514" cy="2390573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구부러진 연결선 63"/>
          <p:cNvCxnSpPr>
            <a:stCxn id="12" idx="0"/>
          </p:cNvCxnSpPr>
          <p:nvPr/>
        </p:nvCxnSpPr>
        <p:spPr>
          <a:xfrm rot="5400000" flipH="1" flipV="1">
            <a:off x="4012892" y="494747"/>
            <a:ext cx="571515" cy="2325878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2413589" y="87454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400" dirty="0"/>
              <a:t>Inception-</a:t>
            </a:r>
            <a:r>
              <a:rPr lang="en-US" altLang="ko-KR" sz="2400" dirty="0" err="1"/>
              <a:t>resnet</a:t>
            </a:r>
            <a:r>
              <a:rPr lang="en-US" altLang="ko-KR" sz="2400" dirty="0"/>
              <a:t> [A,B,C]</a:t>
            </a:r>
            <a:endParaRPr lang="ko-KR" altLang="en-US" sz="2400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238507" y="4474966"/>
            <a:ext cx="1010008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(299*299*3)</a:t>
            </a:r>
          </a:p>
        </p:txBody>
      </p:sp>
      <p:sp>
        <p:nvSpPr>
          <p:cNvPr id="67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1432007" y="4490732"/>
            <a:ext cx="1010008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(35*35*256)</a:t>
            </a:r>
          </a:p>
        </p:txBody>
      </p:sp>
      <p:sp>
        <p:nvSpPr>
          <p:cNvPr id="69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2639313" y="4487352"/>
            <a:ext cx="1010008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(35*35*384)</a:t>
            </a:r>
          </a:p>
        </p:txBody>
      </p:sp>
      <p:sp>
        <p:nvSpPr>
          <p:cNvPr id="70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3754791" y="4490732"/>
            <a:ext cx="1265644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(17*17*1154)</a:t>
            </a:r>
          </a:p>
        </p:txBody>
      </p:sp>
      <p:sp>
        <p:nvSpPr>
          <p:cNvPr id="71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4921811" y="4490732"/>
            <a:ext cx="1265644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(17*17*1154)</a:t>
            </a:r>
          </a:p>
        </p:txBody>
      </p:sp>
      <p:sp>
        <p:nvSpPr>
          <p:cNvPr id="72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6217505" y="4487498"/>
            <a:ext cx="1265644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(8*8*2048)</a:t>
            </a:r>
          </a:p>
        </p:txBody>
      </p:sp>
      <p:sp>
        <p:nvSpPr>
          <p:cNvPr id="73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7399937" y="4496650"/>
            <a:ext cx="1265644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(8*8*2048)</a:t>
            </a:r>
          </a:p>
        </p:txBody>
      </p:sp>
      <p:sp>
        <p:nvSpPr>
          <p:cNvPr id="74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8707362" y="4490732"/>
            <a:ext cx="675424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(2048)</a:t>
            </a:r>
          </a:p>
        </p:txBody>
      </p:sp>
      <p:sp>
        <p:nvSpPr>
          <p:cNvPr id="75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9938071" y="4535941"/>
            <a:ext cx="675424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(2048)</a:t>
            </a:r>
          </a:p>
        </p:txBody>
      </p:sp>
      <p:sp>
        <p:nvSpPr>
          <p:cNvPr id="76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2939039" y="4857983"/>
            <a:ext cx="470214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X5</a:t>
            </a:r>
          </a:p>
        </p:txBody>
      </p:sp>
      <p:sp>
        <p:nvSpPr>
          <p:cNvPr id="78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5226481" y="4838890"/>
            <a:ext cx="644417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X10</a:t>
            </a:r>
          </a:p>
        </p:txBody>
      </p:sp>
      <p:sp>
        <p:nvSpPr>
          <p:cNvPr id="79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7600903" y="4854656"/>
            <a:ext cx="470214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X5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13AC601-031B-491C-AF51-4F0B470A58B7}"/>
              </a:ext>
            </a:extLst>
          </p:cNvPr>
          <p:cNvSpPr/>
          <p:nvPr/>
        </p:nvSpPr>
        <p:spPr>
          <a:xfrm>
            <a:off x="464437" y="5357414"/>
            <a:ext cx="108129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Architecture of V1, V2 is same.</a:t>
            </a:r>
          </a:p>
          <a:p>
            <a:r>
              <a:rPr lang="en-US" altLang="ko-KR" sz="2400" dirty="0" err="1"/>
              <a:t>Differnce</a:t>
            </a:r>
            <a:r>
              <a:rPr lang="en-US" altLang="ko-KR" sz="2400" dirty="0"/>
              <a:t> between them is parameters.</a:t>
            </a:r>
          </a:p>
          <a:p>
            <a:r>
              <a:rPr lang="en-US" altLang="ko-KR" sz="2400" dirty="0"/>
              <a:t>Inception_Resnet_V1 derived from Inception_V3, IR_V2 derived from Inception_V4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13620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Human Dataset : MP2, INRIA </a:t>
            </a: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4D4229A-6D87-43AA-A9D5-53F4A4EB5B89}"/>
              </a:ext>
            </a:extLst>
          </p:cNvPr>
          <p:cNvSpPr txBox="1">
            <a:spLocks/>
          </p:cNvSpPr>
          <p:nvPr/>
        </p:nvSpPr>
        <p:spPr>
          <a:xfrm>
            <a:off x="99731" y="641742"/>
            <a:ext cx="5579616" cy="101927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MP2 </a:t>
            </a:r>
            <a:r>
              <a:rPr lang="en-US" altLang="ko-KR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Human_Pose_Data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 Feature : Mostly 1or2 people with specific pose.</a:t>
            </a:r>
          </a:p>
          <a:p>
            <a:pPr algn="l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 Size :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(Data : 12.9GB /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Annot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(.mat) 12.5MB / 25K images)</a:t>
            </a:r>
          </a:p>
        </p:txBody>
      </p:sp>
      <p:pic>
        <p:nvPicPr>
          <p:cNvPr id="1026" name="Picture 2" descr="mp2_human.png">
            <a:extLst>
              <a:ext uri="{FF2B5EF4-FFF2-40B4-BE49-F238E27FC236}">
                <a16:creationId xmlns:a16="http://schemas.microsoft.com/office/drawing/2014/main" id="{4A8B31F4-2304-45D0-AE1C-C3EB8FC11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96" y="1775323"/>
            <a:ext cx="5532387" cy="48214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16A7ED21-DA12-4958-8E61-890E43CBADBC}"/>
              </a:ext>
            </a:extLst>
          </p:cNvPr>
          <p:cNvSpPr txBox="1">
            <a:spLocks/>
          </p:cNvSpPr>
          <p:nvPr/>
        </p:nvSpPr>
        <p:spPr>
          <a:xfrm>
            <a:off x="6196356" y="681218"/>
            <a:ext cx="5579616" cy="101927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INRIA </a:t>
            </a:r>
            <a:r>
              <a:rPr lang="en-US" altLang="ko-KR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HumanData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(Normal, </a:t>
            </a:r>
            <a:r>
              <a:rPr lang="en-US" altLang="ko-KR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with_Bike_set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 Feature : Casual People &amp; People with bike Data Size : (Data 700MB /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Annot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X / 772 images), </a:t>
            </a:r>
          </a:p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(Data 193.5MB /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Annot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X / 210 images :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with_BikeSet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pic>
        <p:nvPicPr>
          <p:cNvPr id="1028" name="Picture 4" descr="INRIA_BIKE.png">
            <a:extLst>
              <a:ext uri="{FF2B5EF4-FFF2-40B4-BE49-F238E27FC236}">
                <a16:creationId xmlns:a16="http://schemas.microsoft.com/office/drawing/2014/main" id="{A0C4E3A7-FA4B-437A-B086-835EE9E14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45" y="1710007"/>
            <a:ext cx="5777317" cy="25517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RIA_Person.png">
            <a:extLst>
              <a:ext uri="{FF2B5EF4-FFF2-40B4-BE49-F238E27FC236}">
                <a16:creationId xmlns:a16="http://schemas.microsoft.com/office/drawing/2014/main" id="{1CB8A701-22CE-4C9F-A673-81036176E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44" y="4474032"/>
            <a:ext cx="5777317" cy="2122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B9D027-7580-4E09-8B98-69D4EC4116F2}"/>
              </a:ext>
            </a:extLst>
          </p:cNvPr>
          <p:cNvCxnSpPr/>
          <p:nvPr/>
        </p:nvCxnSpPr>
        <p:spPr>
          <a:xfrm>
            <a:off x="5991225" y="641742"/>
            <a:ext cx="0" cy="621625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45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Human Dataset : </a:t>
            </a:r>
            <a:r>
              <a:rPr kumimoji="1" lang="en-US" altLang="ko-Kore-KR" sz="32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PennFudanPed</a:t>
            </a:r>
            <a:r>
              <a:rPr kumimoji="1" lang="en-US" altLang="ko-Kore-KR" sz="32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, </a:t>
            </a:r>
            <a:r>
              <a:rPr kumimoji="1" lang="en-US" altLang="ko-Kore-KR" sz="32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CrowdHuman</a:t>
            </a:r>
            <a:endParaRPr kumimoji="1" lang="en-US" altLang="ko-Kore-KR" sz="32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4D4229A-6D87-43AA-A9D5-53F4A4EB5B89}"/>
              </a:ext>
            </a:extLst>
          </p:cNvPr>
          <p:cNvSpPr txBox="1">
            <a:spLocks/>
          </p:cNvSpPr>
          <p:nvPr/>
        </p:nvSpPr>
        <p:spPr>
          <a:xfrm>
            <a:off x="99731" y="641742"/>
            <a:ext cx="5579616" cy="101927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PennFudanPed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 Feature : Casual Pedestrians(most two or more)</a:t>
            </a:r>
            <a:b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 Size : (Data 53.2MB /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Annot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170.6KB / 170 images)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6A7ED21-DA12-4958-8E61-890E43CBADBC}"/>
              </a:ext>
            </a:extLst>
          </p:cNvPr>
          <p:cNvSpPr txBox="1">
            <a:spLocks/>
          </p:cNvSpPr>
          <p:nvPr/>
        </p:nvSpPr>
        <p:spPr>
          <a:xfrm>
            <a:off x="6096000" y="720693"/>
            <a:ext cx="5579616" cy="12421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CrowdHuman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 Feature : Pedestrians(train,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val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test)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 Size : (Data 8.6GB /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Annot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(format :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odgt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80.0MB / 15K images)</a:t>
            </a:r>
            <a:b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 Size(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val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: (Data 2.6GB /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Annot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(format :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odgt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23.3MB / 4.37K images)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 Size(Test) : (Data 3.3GB /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Annot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X / 5K images)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B9D027-7580-4E09-8B98-69D4EC4116F2}"/>
              </a:ext>
            </a:extLst>
          </p:cNvPr>
          <p:cNvCxnSpPr>
            <a:cxnSpLocks/>
          </p:cNvCxnSpPr>
          <p:nvPr/>
        </p:nvCxnSpPr>
        <p:spPr>
          <a:xfrm>
            <a:off x="5991225" y="641742"/>
            <a:ext cx="0" cy="513827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rowdHuman_Data.png">
            <a:extLst>
              <a:ext uri="{FF2B5EF4-FFF2-40B4-BE49-F238E27FC236}">
                <a16:creationId xmlns:a16="http://schemas.microsoft.com/office/drawing/2014/main" id="{74F6A721-5C46-4845-9C1B-86D4A63F7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900" y="2031720"/>
            <a:ext cx="5721528" cy="3637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udanPed_data.png">
            <a:extLst>
              <a:ext uri="{FF2B5EF4-FFF2-40B4-BE49-F238E27FC236}">
                <a16:creationId xmlns:a16="http://schemas.microsoft.com/office/drawing/2014/main" id="{A45F00AB-B704-4A69-99BF-26C337E7A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39" y="1774136"/>
            <a:ext cx="5511973" cy="38953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C3CB855A-8791-41C4-BDC4-69CD296C68DB}"/>
              </a:ext>
            </a:extLst>
          </p:cNvPr>
          <p:cNvSpPr txBox="1">
            <a:spLocks/>
          </p:cNvSpPr>
          <p:nvPr/>
        </p:nvSpPr>
        <p:spPr>
          <a:xfrm>
            <a:off x="3026228" y="5827250"/>
            <a:ext cx="5929994" cy="101927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Total Dataset : about 50K images</a:t>
            </a:r>
          </a:p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- MP2 : 25K</a:t>
            </a:r>
          </a:p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- INRIA : 1K </a:t>
            </a:r>
          </a:p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-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PennFudanPed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0.17K</a:t>
            </a:r>
          </a:p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-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CrowdHUman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24.37K (Train 15K + Val 4.37K + Test 5K)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337F0C8-E0DE-4F61-9BBE-2EDFF989A485}"/>
              </a:ext>
            </a:extLst>
          </p:cNvPr>
          <p:cNvCxnSpPr>
            <a:cxnSpLocks/>
          </p:cNvCxnSpPr>
          <p:nvPr/>
        </p:nvCxnSpPr>
        <p:spPr>
          <a:xfrm flipH="1">
            <a:off x="99731" y="5771626"/>
            <a:ext cx="1199253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AE10326A-3CD5-4946-AE47-D33FA6AADBE7}"/>
              </a:ext>
            </a:extLst>
          </p:cNvPr>
          <p:cNvSpPr/>
          <p:nvPr/>
        </p:nvSpPr>
        <p:spPr>
          <a:xfrm>
            <a:off x="2847086" y="5838723"/>
            <a:ext cx="84906" cy="1019277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125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4E9DDD7-377E-4B97-9D18-FB50EEC136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4417BFE-9AF6-4989-88F9-933BA1D959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575" y="160130"/>
            <a:ext cx="114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References</a:t>
            </a:r>
          </a:p>
        </p:txBody>
      </p:sp>
      <p:pic>
        <p:nvPicPr>
          <p:cNvPr id="6149" name="Picture 5" descr="https://blog.kakaocdn.net/dn/mMXyy/btqA7p4rrSa/eVJIWobila1lIvJQBBalz1/img.png">
            <a:extLst>
              <a:ext uri="{FF2B5EF4-FFF2-40B4-BE49-F238E27FC236}">
                <a16:creationId xmlns:a16="http://schemas.microsoft.com/office/drawing/2014/main" id="{C95A94A7-0550-49D8-908C-0BD0E87A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147483648"/>
            <a:ext cx="14097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blog.kakaocdn.net/dn/bQQwPG/btqA6pKCNUZ/BnpbQZpxawlpclWPJw3GT1/img.png">
            <a:extLst>
              <a:ext uri="{FF2B5EF4-FFF2-40B4-BE49-F238E27FC236}">
                <a16:creationId xmlns:a16="http://schemas.microsoft.com/office/drawing/2014/main" id="{F888189A-6222-456D-9485-FF03A7460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42379100"/>
            <a:ext cx="14763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912FB60-A845-498E-A6C1-ABF23C750A5D}"/>
              </a:ext>
            </a:extLst>
          </p:cNvPr>
          <p:cNvSpPr/>
          <p:nvPr/>
        </p:nvSpPr>
        <p:spPr>
          <a:xfrm>
            <a:off x="228599" y="546388"/>
            <a:ext cx="116776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Inception Resnet Models :  </a:t>
            </a:r>
            <a:r>
              <a:rPr lang="en-US" altLang="ko-KR" dirty="0">
                <a:hlinkClick r:id="rId5"/>
              </a:rPr>
              <a:t>https://norman3.github.io/papers/docs/google_inception.html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Impact of Residual connections on learning(Inception-Resnet) Paper : </a:t>
            </a:r>
            <a:r>
              <a:rPr lang="en-US" altLang="ko-KR" dirty="0">
                <a:hlinkClick r:id="rId6"/>
              </a:rPr>
              <a:t>https://arxiv.org/pdf/1602.07261.pdf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Human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MP2 :  </a:t>
            </a:r>
            <a:r>
              <a:rPr lang="en-US" altLang="ko-KR" dirty="0">
                <a:hlinkClick r:id="rId7"/>
              </a:rPr>
              <a:t>http://human-pose.mpi-inf.mpg.de/#download</a:t>
            </a:r>
            <a:r>
              <a:rPr lang="en-US" altLang="ko-K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INRIA : </a:t>
            </a:r>
            <a:r>
              <a:rPr lang="en-US" altLang="ko-KR" dirty="0">
                <a:hlinkClick r:id="rId8"/>
              </a:rPr>
              <a:t>http://pascal.inrialpes.fr/data/human/</a:t>
            </a:r>
            <a:r>
              <a:rPr lang="en-US" altLang="ko-K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PennFudanPed</a:t>
            </a:r>
            <a:r>
              <a:rPr lang="en-US" altLang="ko-KR" dirty="0"/>
              <a:t> : </a:t>
            </a:r>
            <a:r>
              <a:rPr lang="en-US" altLang="ko-KR" dirty="0">
                <a:hlinkClick r:id="rId9"/>
              </a:rPr>
              <a:t>https://www.cis.upenn.edu/~jshi/ped_html/</a:t>
            </a:r>
            <a:r>
              <a:rPr lang="en-US" altLang="ko-K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CrowdHuman</a:t>
            </a:r>
            <a:r>
              <a:rPr lang="en-US" altLang="ko-KR" dirty="0"/>
              <a:t> : </a:t>
            </a:r>
            <a:r>
              <a:rPr lang="en-US" altLang="ko-KR" dirty="0">
                <a:hlinkClick r:id="rId10"/>
              </a:rPr>
              <a:t>http://www.crowdhuman.org/download.html</a:t>
            </a:r>
            <a:r>
              <a:rPr lang="en-US" altLang="ko-KR" dirty="0"/>
              <a:t> 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EE097A0-863D-4952-9AB5-8C96AC3C4565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6857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Inception-Resnet : Concept of Inception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EDEB2352-5399-4608-86DC-513710A155B5}"/>
              </a:ext>
            </a:extLst>
          </p:cNvPr>
          <p:cNvSpPr txBox="1">
            <a:spLocks/>
          </p:cNvSpPr>
          <p:nvPr/>
        </p:nvSpPr>
        <p:spPr>
          <a:xfrm>
            <a:off x="1542895" y="5851478"/>
            <a:ext cx="2140951" cy="3313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Inception Module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CB8DDC-DB24-45F2-B26D-62E259AA2204}"/>
              </a:ext>
            </a:extLst>
          </p:cNvPr>
          <p:cNvSpPr/>
          <p:nvPr/>
        </p:nvSpPr>
        <p:spPr>
          <a:xfrm>
            <a:off x="1954325" y="4779910"/>
            <a:ext cx="1038467" cy="5117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Previous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Layer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5FB2C88-2726-4E29-BBA7-E6D7BE61EB4C}"/>
              </a:ext>
            </a:extLst>
          </p:cNvPr>
          <p:cNvSpPr/>
          <p:nvPr/>
        </p:nvSpPr>
        <p:spPr>
          <a:xfrm>
            <a:off x="504428" y="3011232"/>
            <a:ext cx="1038467" cy="5117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Conv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FD4C442-198C-4566-B260-328A8A1D4B55}"/>
              </a:ext>
            </a:extLst>
          </p:cNvPr>
          <p:cNvSpPr/>
          <p:nvPr/>
        </p:nvSpPr>
        <p:spPr>
          <a:xfrm>
            <a:off x="1814508" y="3011232"/>
            <a:ext cx="1038467" cy="5117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Conv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D367528-872A-4262-B2F6-B00305FFC7E6}"/>
              </a:ext>
            </a:extLst>
          </p:cNvPr>
          <p:cNvSpPr/>
          <p:nvPr/>
        </p:nvSpPr>
        <p:spPr>
          <a:xfrm>
            <a:off x="3124588" y="3018225"/>
            <a:ext cx="1038467" cy="5117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5*5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Conv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656BD45-C374-4BE4-9F19-C46B931BD9AF}"/>
              </a:ext>
            </a:extLst>
          </p:cNvPr>
          <p:cNvSpPr/>
          <p:nvPr/>
        </p:nvSpPr>
        <p:spPr>
          <a:xfrm>
            <a:off x="4434668" y="3018225"/>
            <a:ext cx="1038467" cy="5117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max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Pooling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607563A-EF15-4BB8-92F5-2948394B8786}"/>
              </a:ext>
            </a:extLst>
          </p:cNvPr>
          <p:cNvCxnSpPr>
            <a:stCxn id="3" idx="0"/>
            <a:endCxn id="39" idx="2"/>
          </p:cNvCxnSpPr>
          <p:nvPr/>
        </p:nvCxnSpPr>
        <p:spPr>
          <a:xfrm flipH="1" flipV="1">
            <a:off x="1023662" y="3522958"/>
            <a:ext cx="1449897" cy="12569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B58BD5F-E117-457F-A889-49913B28F869}"/>
              </a:ext>
            </a:extLst>
          </p:cNvPr>
          <p:cNvCxnSpPr>
            <a:stCxn id="3" idx="0"/>
            <a:endCxn id="51" idx="2"/>
          </p:cNvCxnSpPr>
          <p:nvPr/>
        </p:nvCxnSpPr>
        <p:spPr>
          <a:xfrm flipH="1" flipV="1">
            <a:off x="2333742" y="3522958"/>
            <a:ext cx="139817" cy="12569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5B59A05-88F7-40FF-89BE-2B1E62D26BFD}"/>
              </a:ext>
            </a:extLst>
          </p:cNvPr>
          <p:cNvCxnSpPr>
            <a:stCxn id="3" idx="0"/>
            <a:endCxn id="52" idx="2"/>
          </p:cNvCxnSpPr>
          <p:nvPr/>
        </p:nvCxnSpPr>
        <p:spPr>
          <a:xfrm flipV="1">
            <a:off x="2473559" y="3529951"/>
            <a:ext cx="1170263" cy="1249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3F8E54A-FABB-489E-BEC8-A923BDEF42F1}"/>
              </a:ext>
            </a:extLst>
          </p:cNvPr>
          <p:cNvCxnSpPr>
            <a:stCxn id="3" idx="0"/>
            <a:endCxn id="54" idx="2"/>
          </p:cNvCxnSpPr>
          <p:nvPr/>
        </p:nvCxnSpPr>
        <p:spPr>
          <a:xfrm flipV="1">
            <a:off x="2473559" y="3529951"/>
            <a:ext cx="2480343" cy="1249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A9B5D8D-CE78-49E7-8FB9-FBE4369D9BE6}"/>
              </a:ext>
            </a:extLst>
          </p:cNvPr>
          <p:cNvSpPr/>
          <p:nvPr/>
        </p:nvSpPr>
        <p:spPr>
          <a:xfrm>
            <a:off x="1954324" y="1140761"/>
            <a:ext cx="1038467" cy="5117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Filter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Concatenation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55CCF7D-3127-42AB-9F83-871B7A1735D7}"/>
              </a:ext>
            </a:extLst>
          </p:cNvPr>
          <p:cNvCxnSpPr>
            <a:stCxn id="39" idx="0"/>
            <a:endCxn id="60" idx="2"/>
          </p:cNvCxnSpPr>
          <p:nvPr/>
        </p:nvCxnSpPr>
        <p:spPr>
          <a:xfrm flipV="1">
            <a:off x="1023662" y="1652487"/>
            <a:ext cx="1449896" cy="1358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7938315-52CA-479A-8897-7F41B71D679C}"/>
              </a:ext>
            </a:extLst>
          </p:cNvPr>
          <p:cNvCxnSpPr>
            <a:stCxn id="51" idx="0"/>
            <a:endCxn id="60" idx="2"/>
          </p:cNvCxnSpPr>
          <p:nvPr/>
        </p:nvCxnSpPr>
        <p:spPr>
          <a:xfrm flipV="1">
            <a:off x="2333742" y="1652487"/>
            <a:ext cx="139816" cy="1358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88C7D90-01CD-4CD7-9882-BD498A675734}"/>
              </a:ext>
            </a:extLst>
          </p:cNvPr>
          <p:cNvCxnSpPr>
            <a:stCxn id="52" idx="0"/>
            <a:endCxn id="60" idx="2"/>
          </p:cNvCxnSpPr>
          <p:nvPr/>
        </p:nvCxnSpPr>
        <p:spPr>
          <a:xfrm flipH="1" flipV="1">
            <a:off x="2473558" y="1652487"/>
            <a:ext cx="1170264" cy="1365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567BB7E-7A8A-48DB-BF35-4C761553F1F7}"/>
              </a:ext>
            </a:extLst>
          </p:cNvPr>
          <p:cNvCxnSpPr>
            <a:stCxn id="54" idx="0"/>
            <a:endCxn id="60" idx="2"/>
          </p:cNvCxnSpPr>
          <p:nvPr/>
        </p:nvCxnSpPr>
        <p:spPr>
          <a:xfrm flipH="1" flipV="1">
            <a:off x="2473558" y="1652487"/>
            <a:ext cx="2480344" cy="1365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제목 1">
            <a:extLst>
              <a:ext uri="{FF2B5EF4-FFF2-40B4-BE49-F238E27FC236}">
                <a16:creationId xmlns:a16="http://schemas.microsoft.com/office/drawing/2014/main" id="{FF9076E4-99AE-447D-9047-310F81475E7C}"/>
              </a:ext>
            </a:extLst>
          </p:cNvPr>
          <p:cNvSpPr txBox="1">
            <a:spLocks/>
          </p:cNvSpPr>
          <p:nvPr/>
        </p:nvSpPr>
        <p:spPr>
          <a:xfrm>
            <a:off x="361268" y="-5396879"/>
            <a:ext cx="11228862" cy="49910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Inception Module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이란 </a:t>
            </a:r>
            <a:r>
              <a:rPr lang="en-US" altLang="ko-KR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ConvNet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깊이는 얕게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연산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layer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는 넓게 쌓아 정확도는 올리면서 </a:t>
            </a:r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연산량을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줄일 수 있다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대신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Parameter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수는 매우 </a:t>
            </a:r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커지게되지만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가벼운 연산의 연속으로 결국 </a:t>
            </a:r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연산량은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줄어들게된다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l"/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왼쪽이 기본 </a:t>
            </a:r>
            <a:r>
              <a:rPr lang="en-US" altLang="ko-KR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Inceptioon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Module (7*7conv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1*1+3*3+5*5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 나눔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통해 </a:t>
            </a:r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연산량을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줄인 모습이고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오른쪽이 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1*1Conv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통해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Channel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 줄인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Inception Module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이다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(Channel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줄임으로써 </a:t>
            </a:r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연산량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감소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Inception V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거듭될수록 </a:t>
            </a:r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발전하게되며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Inception V2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에서는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N*N convolution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1*N + N*1 conv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연산으로 나눔으로써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receptive field(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계산하는 영역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는 같으면서 </a:t>
            </a:r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연산량은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줄어드는 기능을 사용하였다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65" name="제목 1">
            <a:extLst>
              <a:ext uri="{FF2B5EF4-FFF2-40B4-BE49-F238E27FC236}">
                <a16:creationId xmlns:a16="http://schemas.microsoft.com/office/drawing/2014/main" id="{697700E3-AC9A-45F3-BBB0-48ADD541A855}"/>
              </a:ext>
            </a:extLst>
          </p:cNvPr>
          <p:cNvSpPr txBox="1">
            <a:spLocks/>
          </p:cNvSpPr>
          <p:nvPr/>
        </p:nvSpPr>
        <p:spPr>
          <a:xfrm>
            <a:off x="6096524" y="5770917"/>
            <a:ext cx="5323951" cy="3313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Inception Module with dimension reductions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B2A91-C0C4-467E-803D-1695F8FD7996}"/>
              </a:ext>
            </a:extLst>
          </p:cNvPr>
          <p:cNvSpPr/>
          <p:nvPr/>
        </p:nvSpPr>
        <p:spPr>
          <a:xfrm>
            <a:off x="7888398" y="4968872"/>
            <a:ext cx="1038467" cy="5117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Previous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Layer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4152492-3076-4A40-9758-BBE845ED27DB}"/>
              </a:ext>
            </a:extLst>
          </p:cNvPr>
          <p:cNvSpPr/>
          <p:nvPr/>
        </p:nvSpPr>
        <p:spPr>
          <a:xfrm>
            <a:off x="6096524" y="2838896"/>
            <a:ext cx="1038467" cy="5117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Conv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1641E2A-78DC-4E67-9681-2B892EBC3DC5}"/>
              </a:ext>
            </a:extLst>
          </p:cNvPr>
          <p:cNvSpPr/>
          <p:nvPr/>
        </p:nvSpPr>
        <p:spPr>
          <a:xfrm>
            <a:off x="7748583" y="2397780"/>
            <a:ext cx="1038467" cy="5117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Conv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9058663" y="2404773"/>
            <a:ext cx="1038467" cy="5117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5*5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Conv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10368743" y="2404773"/>
            <a:ext cx="1038467" cy="511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Conv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4444D65-C5E6-477E-8282-22F886C397ED}"/>
              </a:ext>
            </a:extLst>
          </p:cNvPr>
          <p:cNvCxnSpPr>
            <a:stCxn id="67" idx="0"/>
            <a:endCxn id="68" idx="2"/>
          </p:cNvCxnSpPr>
          <p:nvPr/>
        </p:nvCxnSpPr>
        <p:spPr>
          <a:xfrm flipH="1" flipV="1">
            <a:off x="6615758" y="3350622"/>
            <a:ext cx="1791874" cy="16182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7888399" y="629035"/>
            <a:ext cx="1038467" cy="5117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Filter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Concatenation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86709B5-F73D-45B8-B85B-B48995A4A20D}"/>
              </a:ext>
            </a:extLst>
          </p:cNvPr>
          <p:cNvCxnSpPr>
            <a:stCxn id="68" idx="0"/>
            <a:endCxn id="76" idx="2"/>
          </p:cNvCxnSpPr>
          <p:nvPr/>
        </p:nvCxnSpPr>
        <p:spPr>
          <a:xfrm flipV="1">
            <a:off x="6615758" y="1140761"/>
            <a:ext cx="1791875" cy="1698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7645D3B-BCCC-4D26-AF57-AD239F60A6E5}"/>
              </a:ext>
            </a:extLst>
          </p:cNvPr>
          <p:cNvSpPr/>
          <p:nvPr/>
        </p:nvSpPr>
        <p:spPr>
          <a:xfrm>
            <a:off x="7748583" y="3297413"/>
            <a:ext cx="1038467" cy="511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Conv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004FC47-6D68-434B-A90A-9D37D9EDEA63}"/>
              </a:ext>
            </a:extLst>
          </p:cNvPr>
          <p:cNvSpPr/>
          <p:nvPr/>
        </p:nvSpPr>
        <p:spPr>
          <a:xfrm>
            <a:off x="9058663" y="3304406"/>
            <a:ext cx="1038467" cy="511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Conv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7600C81-AB35-46F9-9D0F-0746FE6E938F}"/>
              </a:ext>
            </a:extLst>
          </p:cNvPr>
          <p:cNvSpPr/>
          <p:nvPr/>
        </p:nvSpPr>
        <p:spPr>
          <a:xfrm>
            <a:off x="10368743" y="3304406"/>
            <a:ext cx="1038467" cy="5117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max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Pooling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E5740DC-B50A-46FA-BC3C-2F159167D04A}"/>
              </a:ext>
            </a:extLst>
          </p:cNvPr>
          <p:cNvCxnSpPr>
            <a:stCxn id="69" idx="0"/>
          </p:cNvCxnSpPr>
          <p:nvPr/>
        </p:nvCxnSpPr>
        <p:spPr>
          <a:xfrm flipV="1">
            <a:off x="8267817" y="1140761"/>
            <a:ext cx="139816" cy="1257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16A8381-B02C-4BC5-8913-BA272AD484C1}"/>
              </a:ext>
            </a:extLst>
          </p:cNvPr>
          <p:cNvCxnSpPr>
            <a:stCxn id="70" idx="0"/>
            <a:endCxn id="76" idx="2"/>
          </p:cNvCxnSpPr>
          <p:nvPr/>
        </p:nvCxnSpPr>
        <p:spPr>
          <a:xfrm flipH="1" flipV="1">
            <a:off x="8407633" y="1140761"/>
            <a:ext cx="1170264" cy="1264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9D1ED47-D110-43AD-92E1-EC3294E14AE7}"/>
              </a:ext>
            </a:extLst>
          </p:cNvPr>
          <p:cNvCxnSpPr>
            <a:stCxn id="71" idx="0"/>
            <a:endCxn id="76" idx="2"/>
          </p:cNvCxnSpPr>
          <p:nvPr/>
        </p:nvCxnSpPr>
        <p:spPr>
          <a:xfrm flipH="1" flipV="1">
            <a:off x="8407633" y="1140761"/>
            <a:ext cx="2480344" cy="1264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7F440EB-BCF0-4B43-A7A2-C6E28E46F55E}"/>
              </a:ext>
            </a:extLst>
          </p:cNvPr>
          <p:cNvCxnSpPr>
            <a:cxnSpLocks/>
            <a:stCxn id="67" idx="0"/>
            <a:endCxn id="82" idx="2"/>
          </p:cNvCxnSpPr>
          <p:nvPr/>
        </p:nvCxnSpPr>
        <p:spPr>
          <a:xfrm flipH="1" flipV="1">
            <a:off x="8267817" y="3809139"/>
            <a:ext cx="139815" cy="1159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3E5C96D-9181-4294-A330-31ACAD37B212}"/>
              </a:ext>
            </a:extLst>
          </p:cNvPr>
          <p:cNvCxnSpPr>
            <a:stCxn id="67" idx="0"/>
            <a:endCxn id="83" idx="2"/>
          </p:cNvCxnSpPr>
          <p:nvPr/>
        </p:nvCxnSpPr>
        <p:spPr>
          <a:xfrm flipV="1">
            <a:off x="8407632" y="3816132"/>
            <a:ext cx="1170265" cy="1152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BF30BD1-11D1-4C40-A398-8F85CF1B394A}"/>
              </a:ext>
            </a:extLst>
          </p:cNvPr>
          <p:cNvCxnSpPr>
            <a:stCxn id="67" idx="0"/>
            <a:endCxn id="84" idx="2"/>
          </p:cNvCxnSpPr>
          <p:nvPr/>
        </p:nvCxnSpPr>
        <p:spPr>
          <a:xfrm flipV="1">
            <a:off x="8407632" y="3816132"/>
            <a:ext cx="2480345" cy="1152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DE3D1D2A-2422-45DA-B8A4-DEE43314A265}"/>
              </a:ext>
            </a:extLst>
          </p:cNvPr>
          <p:cNvCxnSpPr>
            <a:stCxn id="82" idx="0"/>
            <a:endCxn id="69" idx="2"/>
          </p:cNvCxnSpPr>
          <p:nvPr/>
        </p:nvCxnSpPr>
        <p:spPr>
          <a:xfrm flipV="1">
            <a:off x="8267817" y="2909506"/>
            <a:ext cx="0" cy="387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9B65264-E459-4CFF-9590-0A5FA1DD9459}"/>
              </a:ext>
            </a:extLst>
          </p:cNvPr>
          <p:cNvCxnSpPr>
            <a:stCxn id="83" idx="0"/>
            <a:endCxn id="70" idx="2"/>
          </p:cNvCxnSpPr>
          <p:nvPr/>
        </p:nvCxnSpPr>
        <p:spPr>
          <a:xfrm flipV="1">
            <a:off x="9577897" y="2916499"/>
            <a:ext cx="0" cy="387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5BDC557-B940-4806-8748-1C9582B89E71}"/>
              </a:ext>
            </a:extLst>
          </p:cNvPr>
          <p:cNvCxnSpPr>
            <a:stCxn id="84" idx="0"/>
            <a:endCxn id="71" idx="2"/>
          </p:cNvCxnSpPr>
          <p:nvPr/>
        </p:nvCxnSpPr>
        <p:spPr>
          <a:xfrm flipV="1">
            <a:off x="10887977" y="2916499"/>
            <a:ext cx="0" cy="387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제목 1">
            <a:extLst>
              <a:ext uri="{FF2B5EF4-FFF2-40B4-BE49-F238E27FC236}">
                <a16:creationId xmlns:a16="http://schemas.microsoft.com/office/drawing/2014/main" id="{EDEB2352-5399-4608-86DC-513710A155B5}"/>
              </a:ext>
            </a:extLst>
          </p:cNvPr>
          <p:cNvSpPr txBox="1">
            <a:spLocks/>
          </p:cNvSpPr>
          <p:nvPr/>
        </p:nvSpPr>
        <p:spPr>
          <a:xfrm>
            <a:off x="1748610" y="6282643"/>
            <a:ext cx="8733803" cy="43152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Inception </a:t>
            </a:r>
            <a:r>
              <a:rPr lang="en-US" altLang="ko-KR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Resnet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Stem + Inception(A,B,C) + Reduction(A,B) </a:t>
            </a:r>
          </a:p>
        </p:txBody>
      </p:sp>
      <p:sp>
        <p:nvSpPr>
          <p:cNvPr id="5" name="갈매기형 수장 4"/>
          <p:cNvSpPr/>
          <p:nvPr/>
        </p:nvSpPr>
        <p:spPr>
          <a:xfrm>
            <a:off x="1277004" y="6331023"/>
            <a:ext cx="313185" cy="337795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45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Architecture : Stem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99731" y="581818"/>
            <a:ext cx="5384194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Stem : Basic Convolution network </a:t>
            </a: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109344" y="881997"/>
            <a:ext cx="9695056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Why use Stem? : In early Layer, Inception layer doesn’t have good affect.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14302" y="3295002"/>
            <a:ext cx="647401" cy="14504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Input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4" name="직선 화살표 연결선 3"/>
          <p:cNvCxnSpPr>
            <a:stCxn id="2" idx="3"/>
            <a:endCxn id="18" idx="1"/>
          </p:cNvCxnSpPr>
          <p:nvPr/>
        </p:nvCxnSpPr>
        <p:spPr>
          <a:xfrm>
            <a:off x="961703" y="4020216"/>
            <a:ext cx="2374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141894" y="4661802"/>
            <a:ext cx="1010008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(299*299*3)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199200" y="3295002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3*3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stCxn id="18" idx="3"/>
          </p:cNvCxnSpPr>
          <p:nvPr/>
        </p:nvCxnSpPr>
        <p:spPr>
          <a:xfrm>
            <a:off x="1846601" y="4020216"/>
            <a:ext cx="26700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099864" y="3295002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3*3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20" idx="3"/>
            <a:endCxn id="22" idx="1"/>
          </p:cNvCxnSpPr>
          <p:nvPr/>
        </p:nvCxnSpPr>
        <p:spPr>
          <a:xfrm>
            <a:off x="2747265" y="4020216"/>
            <a:ext cx="2532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000528" y="3295002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3*3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027312" y="2079909"/>
            <a:ext cx="647401" cy="14504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3*3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Max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pool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38237" y="4472160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3*3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>
            <a:stCxn id="22" idx="3"/>
            <a:endCxn id="24" idx="1"/>
          </p:cNvCxnSpPr>
          <p:nvPr/>
        </p:nvCxnSpPr>
        <p:spPr>
          <a:xfrm flipV="1">
            <a:off x="3647929" y="2805123"/>
            <a:ext cx="379383" cy="1215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2" idx="3"/>
            <a:endCxn id="26" idx="1"/>
          </p:cNvCxnSpPr>
          <p:nvPr/>
        </p:nvCxnSpPr>
        <p:spPr>
          <a:xfrm>
            <a:off x="3647929" y="4020216"/>
            <a:ext cx="390308" cy="1177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5033490" y="3295002"/>
            <a:ext cx="368470" cy="14504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42" name="직선 화살표 연결선 41"/>
          <p:cNvCxnSpPr>
            <a:stCxn id="24" idx="3"/>
            <a:endCxn id="38" idx="1"/>
          </p:cNvCxnSpPr>
          <p:nvPr/>
        </p:nvCxnSpPr>
        <p:spPr>
          <a:xfrm>
            <a:off x="4674713" y="2805123"/>
            <a:ext cx="358777" cy="1215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6" idx="3"/>
            <a:endCxn id="38" idx="1"/>
          </p:cNvCxnSpPr>
          <p:nvPr/>
        </p:nvCxnSpPr>
        <p:spPr>
          <a:xfrm flipV="1">
            <a:off x="4685638" y="4020216"/>
            <a:ext cx="347852" cy="1177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5697673" y="4477414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1*1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625022" y="4472159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7*1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571409" y="4477414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1*7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8509917" y="4477414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3*3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574278" y="3295001"/>
            <a:ext cx="368470" cy="14504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0396106" y="2085163"/>
            <a:ext cx="647401" cy="14504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Max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pool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0407031" y="4477414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3*3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1496865" y="3295002"/>
            <a:ext cx="368470" cy="14504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6072907" y="2074652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1*1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000256" y="2069397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3*3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58" name="직선 화살표 연결선 57"/>
          <p:cNvCxnSpPr>
            <a:stCxn id="38" idx="3"/>
            <a:endCxn id="56" idx="1"/>
          </p:cNvCxnSpPr>
          <p:nvPr/>
        </p:nvCxnSpPr>
        <p:spPr>
          <a:xfrm flipV="1">
            <a:off x="5401960" y="2799866"/>
            <a:ext cx="670947" cy="1220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38" idx="3"/>
            <a:endCxn id="47" idx="1"/>
          </p:cNvCxnSpPr>
          <p:nvPr/>
        </p:nvCxnSpPr>
        <p:spPr>
          <a:xfrm>
            <a:off x="5401960" y="4020216"/>
            <a:ext cx="295713" cy="11824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6" idx="3"/>
            <a:endCxn id="57" idx="1"/>
          </p:cNvCxnSpPr>
          <p:nvPr/>
        </p:nvCxnSpPr>
        <p:spPr>
          <a:xfrm flipV="1">
            <a:off x="6720308" y="2794611"/>
            <a:ext cx="279948" cy="52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57" idx="3"/>
            <a:endCxn id="51" idx="1"/>
          </p:cNvCxnSpPr>
          <p:nvPr/>
        </p:nvCxnSpPr>
        <p:spPr>
          <a:xfrm>
            <a:off x="7647657" y="2794611"/>
            <a:ext cx="1926621" cy="1225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47" idx="3"/>
            <a:endCxn id="48" idx="1"/>
          </p:cNvCxnSpPr>
          <p:nvPr/>
        </p:nvCxnSpPr>
        <p:spPr>
          <a:xfrm flipV="1">
            <a:off x="6345074" y="5197373"/>
            <a:ext cx="279948" cy="52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8" idx="3"/>
            <a:endCxn id="49" idx="1"/>
          </p:cNvCxnSpPr>
          <p:nvPr/>
        </p:nvCxnSpPr>
        <p:spPr>
          <a:xfrm>
            <a:off x="7272423" y="5197373"/>
            <a:ext cx="298986" cy="52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49" idx="3"/>
            <a:endCxn id="50" idx="1"/>
          </p:cNvCxnSpPr>
          <p:nvPr/>
        </p:nvCxnSpPr>
        <p:spPr>
          <a:xfrm>
            <a:off x="8218810" y="5202628"/>
            <a:ext cx="2911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50" idx="3"/>
            <a:endCxn id="51" idx="1"/>
          </p:cNvCxnSpPr>
          <p:nvPr/>
        </p:nvCxnSpPr>
        <p:spPr>
          <a:xfrm flipV="1">
            <a:off x="9157318" y="4020215"/>
            <a:ext cx="416960" cy="11824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51" idx="3"/>
            <a:endCxn id="52" idx="1"/>
          </p:cNvCxnSpPr>
          <p:nvPr/>
        </p:nvCxnSpPr>
        <p:spPr>
          <a:xfrm flipV="1">
            <a:off x="9942748" y="2810377"/>
            <a:ext cx="453358" cy="1209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51" idx="3"/>
            <a:endCxn id="54" idx="1"/>
          </p:cNvCxnSpPr>
          <p:nvPr/>
        </p:nvCxnSpPr>
        <p:spPr>
          <a:xfrm>
            <a:off x="9942748" y="4020215"/>
            <a:ext cx="464283" cy="11824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52" idx="3"/>
            <a:endCxn id="55" idx="1"/>
          </p:cNvCxnSpPr>
          <p:nvPr/>
        </p:nvCxnSpPr>
        <p:spPr>
          <a:xfrm>
            <a:off x="11043507" y="2810377"/>
            <a:ext cx="453358" cy="12098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54" idx="3"/>
            <a:endCxn id="55" idx="1"/>
          </p:cNvCxnSpPr>
          <p:nvPr/>
        </p:nvCxnSpPr>
        <p:spPr>
          <a:xfrm flipV="1">
            <a:off x="11054432" y="4020216"/>
            <a:ext cx="442433" cy="11824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987886" y="4667438"/>
            <a:ext cx="1064680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(149*149*32)</a:t>
            </a:r>
          </a:p>
        </p:txBody>
      </p:sp>
      <p:sp>
        <p:nvSpPr>
          <p:cNvPr id="89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1929444" y="4661801"/>
            <a:ext cx="1064680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(147*147*32)</a:t>
            </a:r>
          </a:p>
        </p:txBody>
      </p:sp>
      <p:sp>
        <p:nvSpPr>
          <p:cNvPr id="90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2841630" y="4661802"/>
            <a:ext cx="1064680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(147*147*64)</a:t>
            </a:r>
          </a:p>
        </p:txBody>
      </p:sp>
      <p:sp>
        <p:nvSpPr>
          <p:cNvPr id="91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4833800" y="2740887"/>
            <a:ext cx="1064680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(73*73*160)</a:t>
            </a:r>
          </a:p>
        </p:txBody>
      </p:sp>
      <p:sp>
        <p:nvSpPr>
          <p:cNvPr id="92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9045851" y="2805122"/>
            <a:ext cx="1064680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(71*71*192)</a:t>
            </a:r>
          </a:p>
        </p:txBody>
      </p:sp>
      <p:sp>
        <p:nvSpPr>
          <p:cNvPr id="93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11158568" y="2740886"/>
            <a:ext cx="1064680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(35*35*384)</a:t>
            </a:r>
          </a:p>
        </p:txBody>
      </p:sp>
    </p:spTree>
    <p:extLst>
      <p:ext uri="{BB962C8B-B14F-4D97-AF65-F5344CB8AC3E}">
        <p14:creationId xmlns:p14="http://schemas.microsoft.com/office/powerpoint/2010/main" val="3895501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Architecture : Stem Codes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A4DC91-E44C-4B69-A771-A56EB072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09" y="597582"/>
            <a:ext cx="5778195" cy="6121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43993DA-6671-4EA2-AF7E-C06F135E2F02}"/>
              </a:ext>
            </a:extLst>
          </p:cNvPr>
          <p:cNvSpPr/>
          <p:nvPr/>
        </p:nvSpPr>
        <p:spPr>
          <a:xfrm>
            <a:off x="964734" y="1375794"/>
            <a:ext cx="10528183" cy="151002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358C7D8-D530-4A8F-8D54-627782AE9851}"/>
              </a:ext>
            </a:extLst>
          </p:cNvPr>
          <p:cNvSpPr/>
          <p:nvPr/>
        </p:nvSpPr>
        <p:spPr>
          <a:xfrm>
            <a:off x="964733" y="1532116"/>
            <a:ext cx="10528183" cy="151002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8CF1D3B-969E-487B-88D5-84D64A93EB9D}"/>
              </a:ext>
            </a:extLst>
          </p:cNvPr>
          <p:cNvSpPr/>
          <p:nvPr/>
        </p:nvSpPr>
        <p:spPr>
          <a:xfrm>
            <a:off x="964732" y="1698358"/>
            <a:ext cx="10528183" cy="151002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E5DAF68-182E-42BF-8E6D-72CBA9211D85}"/>
              </a:ext>
            </a:extLst>
          </p:cNvPr>
          <p:cNvSpPr txBox="1">
            <a:spLocks/>
          </p:cNvSpPr>
          <p:nvPr/>
        </p:nvSpPr>
        <p:spPr>
          <a:xfrm>
            <a:off x="6260498" y="1399430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299 * 299 * 3 -&gt; 3*3Conv(Stride2) -&gt; Output : 149 * 149 * 32 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AB375B0-A609-44ED-AB89-64090A5D6CEB}"/>
              </a:ext>
            </a:extLst>
          </p:cNvPr>
          <p:cNvSpPr txBox="1">
            <a:spLocks/>
          </p:cNvSpPr>
          <p:nvPr/>
        </p:nvSpPr>
        <p:spPr>
          <a:xfrm>
            <a:off x="5969808" y="814721"/>
            <a:ext cx="6235817" cy="3202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Stem : </a:t>
            </a:r>
          </a:p>
          <a:p>
            <a:pPr algn="l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Basic Convolution Network without Inception &amp; Residual layer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BE427F5B-744E-4B51-9DF9-FE957AF29A7A}"/>
              </a:ext>
            </a:extLst>
          </p:cNvPr>
          <p:cNvSpPr txBox="1">
            <a:spLocks/>
          </p:cNvSpPr>
          <p:nvPr/>
        </p:nvSpPr>
        <p:spPr>
          <a:xfrm>
            <a:off x="6260498" y="1562603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149 * 149 * 32 -&gt; 3*3Conv(Stride1) -&gt; Output : 147 * 147 * 32 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8CCCE702-C79C-4D00-9BF2-184878B4A314}"/>
              </a:ext>
            </a:extLst>
          </p:cNvPr>
          <p:cNvSpPr txBox="1">
            <a:spLocks/>
          </p:cNvSpPr>
          <p:nvPr/>
        </p:nvSpPr>
        <p:spPr>
          <a:xfrm>
            <a:off x="6260498" y="1723885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147 * 147 * 32 -&gt; 3*3Conv(Stride1) -&gt; Output : 147 * 147 * 64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CDBBE2D-EA21-4AD1-90FF-8702420BA337}"/>
              </a:ext>
            </a:extLst>
          </p:cNvPr>
          <p:cNvSpPr/>
          <p:nvPr/>
        </p:nvSpPr>
        <p:spPr>
          <a:xfrm>
            <a:off x="679508" y="2147582"/>
            <a:ext cx="10226180" cy="232108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3C305DF-A2C5-488B-91FA-3E32A9AF1463}"/>
              </a:ext>
            </a:extLst>
          </p:cNvPr>
          <p:cNvSpPr txBox="1">
            <a:spLocks/>
          </p:cNvSpPr>
          <p:nvPr/>
        </p:nvSpPr>
        <p:spPr>
          <a:xfrm>
            <a:off x="6035364" y="2213668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147 * 147 * 64 -&gt; 3*3Conv(Stride2) -&gt; Output : 73 * 73 * 96 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CCB527D-A238-496A-BDD3-7A2213E7FFB7}"/>
              </a:ext>
            </a:extLst>
          </p:cNvPr>
          <p:cNvSpPr/>
          <p:nvPr/>
        </p:nvSpPr>
        <p:spPr>
          <a:xfrm>
            <a:off x="679507" y="2635960"/>
            <a:ext cx="10419127" cy="232108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869B526-0A77-45D2-B4C6-55D0212EE8C4}"/>
              </a:ext>
            </a:extLst>
          </p:cNvPr>
          <p:cNvSpPr txBox="1">
            <a:spLocks/>
          </p:cNvSpPr>
          <p:nvPr/>
        </p:nvSpPr>
        <p:spPr>
          <a:xfrm>
            <a:off x="6035364" y="2702046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147 * 147 * 64 -&gt; 4*4Maxpool(Stride2) -&gt; Output : 73 * 73 * 64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0E8723-5725-4E9F-B5B6-A4AD60BF2820}"/>
              </a:ext>
            </a:extLst>
          </p:cNvPr>
          <p:cNvSpPr/>
          <p:nvPr/>
        </p:nvSpPr>
        <p:spPr>
          <a:xfrm>
            <a:off x="11720975" y="1402171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endParaRPr lang="ko-KR" altLang="en-US" dirty="0"/>
          </a:p>
        </p:txBody>
      </p:sp>
      <p:sp>
        <p:nvSpPr>
          <p:cNvPr id="19" name="오른쪽 중괄호 18">
            <a:extLst>
              <a:ext uri="{FF2B5EF4-FFF2-40B4-BE49-F238E27FC236}">
                <a16:creationId xmlns:a16="http://schemas.microsoft.com/office/drawing/2014/main" id="{E0A8249C-9586-417F-95E6-25C4C64FB406}"/>
              </a:ext>
            </a:extLst>
          </p:cNvPr>
          <p:cNvSpPr/>
          <p:nvPr/>
        </p:nvSpPr>
        <p:spPr>
          <a:xfrm>
            <a:off x="11465280" y="1266738"/>
            <a:ext cx="225134" cy="696200"/>
          </a:xfrm>
          <a:prstGeom prst="rightBrac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중괄호 20">
            <a:extLst>
              <a:ext uri="{FF2B5EF4-FFF2-40B4-BE49-F238E27FC236}">
                <a16:creationId xmlns:a16="http://schemas.microsoft.com/office/drawing/2014/main" id="{DCF75086-239A-45EC-A242-1CE302703B91}"/>
              </a:ext>
            </a:extLst>
          </p:cNvPr>
          <p:cNvSpPr/>
          <p:nvPr/>
        </p:nvSpPr>
        <p:spPr>
          <a:xfrm>
            <a:off x="11126992" y="2092040"/>
            <a:ext cx="194019" cy="841317"/>
          </a:xfrm>
          <a:prstGeom prst="rightBrac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1C3609-6BCF-4810-A603-F34A5C82FA5D}"/>
              </a:ext>
            </a:extLst>
          </p:cNvPr>
          <p:cNvSpPr/>
          <p:nvPr/>
        </p:nvSpPr>
        <p:spPr>
          <a:xfrm>
            <a:off x="11386586" y="2318566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1, </a:t>
            </a:r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916E944-64A7-4DE8-8F30-E4B50EE1EBE3}"/>
              </a:ext>
            </a:extLst>
          </p:cNvPr>
          <p:cNvSpPr/>
          <p:nvPr/>
        </p:nvSpPr>
        <p:spPr>
          <a:xfrm>
            <a:off x="905543" y="3129988"/>
            <a:ext cx="9865922" cy="186419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6686458-EB5A-49FA-B7F0-2B9F21D6D14B}"/>
              </a:ext>
            </a:extLst>
          </p:cNvPr>
          <p:cNvSpPr/>
          <p:nvPr/>
        </p:nvSpPr>
        <p:spPr>
          <a:xfrm>
            <a:off x="906896" y="3316408"/>
            <a:ext cx="9789067" cy="171562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E29151FB-F03D-41FD-983E-226345180FA5}"/>
              </a:ext>
            </a:extLst>
          </p:cNvPr>
          <p:cNvSpPr txBox="1">
            <a:spLocks/>
          </p:cNvSpPr>
          <p:nvPr/>
        </p:nvSpPr>
        <p:spPr>
          <a:xfrm>
            <a:off x="5983434" y="3164392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73 * 73 * 160 -&gt; 1*1Conv(Stride1) -&gt; Output : 73 * 73 * 64 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3459D033-F9C2-4DA4-982B-78235657D54F}"/>
              </a:ext>
            </a:extLst>
          </p:cNvPr>
          <p:cNvSpPr txBox="1">
            <a:spLocks/>
          </p:cNvSpPr>
          <p:nvPr/>
        </p:nvSpPr>
        <p:spPr>
          <a:xfrm>
            <a:off x="5983434" y="3362666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73 * 73 * 64 -&gt; 3*3Conv(Stride1) -&gt; Output : 71 * 71 * 96 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D958AAB-3B8D-485F-AE90-22B469032716}"/>
              </a:ext>
            </a:extLst>
          </p:cNvPr>
          <p:cNvSpPr/>
          <p:nvPr/>
        </p:nvSpPr>
        <p:spPr>
          <a:xfrm>
            <a:off x="943970" y="3961488"/>
            <a:ext cx="9789067" cy="171562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911F64F-4417-49A1-94CF-7525EC426FDC}"/>
              </a:ext>
            </a:extLst>
          </p:cNvPr>
          <p:cNvSpPr/>
          <p:nvPr/>
        </p:nvSpPr>
        <p:spPr>
          <a:xfrm>
            <a:off x="943969" y="4127355"/>
            <a:ext cx="10646051" cy="163173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9AA1782-0F5F-4E97-A4A3-1F16417B5C29}"/>
              </a:ext>
            </a:extLst>
          </p:cNvPr>
          <p:cNvSpPr/>
          <p:nvPr/>
        </p:nvSpPr>
        <p:spPr>
          <a:xfrm>
            <a:off x="943968" y="4460061"/>
            <a:ext cx="9789067" cy="171562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DA0829A8-A2AB-418F-BD84-B7B03AB4CA5A}"/>
              </a:ext>
            </a:extLst>
          </p:cNvPr>
          <p:cNvSpPr txBox="1">
            <a:spLocks/>
          </p:cNvSpPr>
          <p:nvPr/>
        </p:nvSpPr>
        <p:spPr>
          <a:xfrm>
            <a:off x="5983434" y="3991789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73 * 73 * 160 -&gt; 1*1Conv(Stride1) -&gt; Output : 73 * 73 * 64 </a:t>
            </a: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55688173-B178-4A06-98DA-AC8D77433A82}"/>
              </a:ext>
            </a:extLst>
          </p:cNvPr>
          <p:cNvSpPr txBox="1">
            <a:spLocks/>
          </p:cNvSpPr>
          <p:nvPr/>
        </p:nvSpPr>
        <p:spPr>
          <a:xfrm>
            <a:off x="5983434" y="4185545"/>
            <a:ext cx="6208566" cy="1520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73 * 73 * 64 -&gt; 7*1Conv(Stride1), padding(3,0) -&gt; Output : 73 * 73 * 64 </a:t>
            </a: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A13115B5-8C72-49F8-9E25-72B789F47F41}"/>
              </a:ext>
            </a:extLst>
          </p:cNvPr>
          <p:cNvSpPr txBox="1">
            <a:spLocks/>
          </p:cNvSpPr>
          <p:nvPr/>
        </p:nvSpPr>
        <p:spPr>
          <a:xfrm>
            <a:off x="5983434" y="4347102"/>
            <a:ext cx="6208566" cy="1520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71 * 71 * 64 -&gt; 1*7Conv(Stride1), padding(0,3) -&gt; Output : 73 * 73 * 64 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B80CE4C-2590-47AC-81DA-C00622F0979A}"/>
              </a:ext>
            </a:extLst>
          </p:cNvPr>
          <p:cNvSpPr/>
          <p:nvPr/>
        </p:nvSpPr>
        <p:spPr>
          <a:xfrm>
            <a:off x="945861" y="4288054"/>
            <a:ext cx="10646051" cy="163173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994F5E5A-2C92-4F9A-AB12-517E3EDCBC29}"/>
              </a:ext>
            </a:extLst>
          </p:cNvPr>
          <p:cNvSpPr txBox="1">
            <a:spLocks/>
          </p:cNvSpPr>
          <p:nvPr/>
        </p:nvSpPr>
        <p:spPr>
          <a:xfrm>
            <a:off x="5991235" y="4505629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73 * 73 * 64 -&gt; 3*3Conv(Stride1) -&gt; Output : 71 * 71 * 96 </a:t>
            </a:r>
          </a:p>
        </p:txBody>
      </p:sp>
      <p:sp>
        <p:nvSpPr>
          <p:cNvPr id="37" name="오른쪽 중괄호 36">
            <a:extLst>
              <a:ext uri="{FF2B5EF4-FFF2-40B4-BE49-F238E27FC236}">
                <a16:creationId xmlns:a16="http://schemas.microsoft.com/office/drawing/2014/main" id="{1FD088F8-4AA4-4ACA-A64C-1B1B19A2008A}"/>
              </a:ext>
            </a:extLst>
          </p:cNvPr>
          <p:cNvSpPr/>
          <p:nvPr/>
        </p:nvSpPr>
        <p:spPr>
          <a:xfrm>
            <a:off x="11570048" y="3869869"/>
            <a:ext cx="194019" cy="841317"/>
          </a:xfrm>
          <a:prstGeom prst="rightBrac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C43A4B-6B03-48F5-B9BC-43DD0CEC7B33}"/>
              </a:ext>
            </a:extLst>
          </p:cNvPr>
          <p:cNvSpPr/>
          <p:nvPr/>
        </p:nvSpPr>
        <p:spPr>
          <a:xfrm>
            <a:off x="10972837" y="3085082"/>
            <a:ext cx="481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endParaRPr lang="ko-KR" altLang="en-US" dirty="0"/>
          </a:p>
        </p:txBody>
      </p:sp>
      <p:sp>
        <p:nvSpPr>
          <p:cNvPr id="40" name="오른쪽 중괄호 39">
            <a:extLst>
              <a:ext uri="{FF2B5EF4-FFF2-40B4-BE49-F238E27FC236}">
                <a16:creationId xmlns:a16="http://schemas.microsoft.com/office/drawing/2014/main" id="{C90EB2E6-9D74-4DB4-AE3B-0F0D9CB4EDC4}"/>
              </a:ext>
            </a:extLst>
          </p:cNvPr>
          <p:cNvSpPr/>
          <p:nvPr/>
        </p:nvSpPr>
        <p:spPr>
          <a:xfrm>
            <a:off x="10746298" y="3046482"/>
            <a:ext cx="194019" cy="518692"/>
          </a:xfrm>
          <a:prstGeom prst="rightBrac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7BF78AD-17DE-4FAE-9390-5C550C3AF617}"/>
              </a:ext>
            </a:extLst>
          </p:cNvPr>
          <p:cNvSpPr/>
          <p:nvPr/>
        </p:nvSpPr>
        <p:spPr>
          <a:xfrm>
            <a:off x="679507" y="4923355"/>
            <a:ext cx="10053528" cy="2321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E152CA13-74D0-4C9A-9118-150406B5376F}"/>
              </a:ext>
            </a:extLst>
          </p:cNvPr>
          <p:cNvSpPr txBox="1">
            <a:spLocks/>
          </p:cNvSpPr>
          <p:nvPr/>
        </p:nvSpPr>
        <p:spPr>
          <a:xfrm>
            <a:off x="5931504" y="4985823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71 * 71 * 192 -&gt; 3*3Conv(Stride2) -&gt; Output : 35 * 35 * 192 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590D117-0635-4B04-93C9-614A1EBD8A19}"/>
              </a:ext>
            </a:extLst>
          </p:cNvPr>
          <p:cNvSpPr/>
          <p:nvPr/>
        </p:nvSpPr>
        <p:spPr>
          <a:xfrm>
            <a:off x="681184" y="5403549"/>
            <a:ext cx="10639827" cy="2321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A0B78062-9EA3-4549-8C22-BF82B8EE40CB}"/>
              </a:ext>
            </a:extLst>
          </p:cNvPr>
          <p:cNvSpPr txBox="1">
            <a:spLocks/>
          </p:cNvSpPr>
          <p:nvPr/>
        </p:nvSpPr>
        <p:spPr>
          <a:xfrm>
            <a:off x="5430105" y="5441303"/>
            <a:ext cx="5987574" cy="1943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71 * 71 * 192 -&gt; 4*4Maxpool(Stride2, Padding 1) -&gt; Output : 35 * 35 * 192 </a:t>
            </a: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6218710E-4FC6-454B-A78E-6005A83E475E}"/>
              </a:ext>
            </a:extLst>
          </p:cNvPr>
          <p:cNvSpPr/>
          <p:nvPr/>
        </p:nvSpPr>
        <p:spPr>
          <a:xfrm>
            <a:off x="11298896" y="4880503"/>
            <a:ext cx="194019" cy="841317"/>
          </a:xfrm>
          <a:prstGeom prst="righ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F0E54C8-C6D4-466E-9B37-ABC6A0585886}"/>
              </a:ext>
            </a:extLst>
          </p:cNvPr>
          <p:cNvSpPr/>
          <p:nvPr/>
        </p:nvSpPr>
        <p:spPr>
          <a:xfrm>
            <a:off x="11542392" y="5121593"/>
            <a:ext cx="11377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altLang="ko-K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altLang="ko-K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1, </a:t>
            </a:r>
            <a:r>
              <a:rPr lang="el-GR" altLang="ko-K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altLang="ko-K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endParaRPr lang="ko-KR" altLang="en-US" sz="16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6DAE57-3573-4D1F-BC64-52E08A7FD157}"/>
              </a:ext>
            </a:extLst>
          </p:cNvPr>
          <p:cNvSpPr/>
          <p:nvPr/>
        </p:nvSpPr>
        <p:spPr>
          <a:xfrm>
            <a:off x="11805368" y="4076910"/>
            <a:ext cx="429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ko-KR" altLang="en-US" dirty="0"/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4BFA1121-DB90-4949-A0BF-068335597326}"/>
              </a:ext>
            </a:extLst>
          </p:cNvPr>
          <p:cNvSpPr txBox="1">
            <a:spLocks/>
          </p:cNvSpPr>
          <p:nvPr/>
        </p:nvSpPr>
        <p:spPr>
          <a:xfrm>
            <a:off x="1882843" y="5902012"/>
            <a:ext cx="5429916" cy="20722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 </a:t>
            </a:r>
            <a:r>
              <a:rPr lang="el-GR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(147</a:t>
            </a:r>
            <a:r>
              <a:rPr lang="ko-KR" alt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ko-KR" alt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147</a:t>
            </a:r>
            <a:r>
              <a:rPr lang="ko-KR" alt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ko-KR" alt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64)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id="{4A817B9D-0439-42F7-8BA2-0511AB637586}"/>
              </a:ext>
            </a:extLst>
          </p:cNvPr>
          <p:cNvSpPr txBox="1">
            <a:spLocks/>
          </p:cNvSpPr>
          <p:nvPr/>
        </p:nvSpPr>
        <p:spPr>
          <a:xfrm>
            <a:off x="5316382" y="6069239"/>
            <a:ext cx="6374032" cy="20722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 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Conca</a:t>
            </a: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enate(</a:t>
            </a:r>
            <a:r>
              <a:rPr lang="el-GR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1, </a:t>
            </a:r>
            <a:r>
              <a:rPr lang="el-GR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2)</a:t>
            </a:r>
            <a:r>
              <a:rPr lang="ko-KR" alt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ko-KR" alt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Concatenate([73*73*96],[73*73*64]) = 73*73*160(96+64)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</a:p>
        </p:txBody>
      </p:sp>
      <p:sp>
        <p:nvSpPr>
          <p:cNvPr id="54" name="제목 1">
            <a:extLst>
              <a:ext uri="{FF2B5EF4-FFF2-40B4-BE49-F238E27FC236}">
                <a16:creationId xmlns:a16="http://schemas.microsoft.com/office/drawing/2014/main" id="{66CB4ADD-5675-4CE9-967C-79CF18D420C9}"/>
              </a:ext>
            </a:extLst>
          </p:cNvPr>
          <p:cNvSpPr txBox="1">
            <a:spLocks/>
          </p:cNvSpPr>
          <p:nvPr/>
        </p:nvSpPr>
        <p:spPr>
          <a:xfrm>
            <a:off x="4831219" y="6239512"/>
            <a:ext cx="5940246" cy="20722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 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Concatenate(</a:t>
            </a:r>
            <a:r>
              <a:rPr lang="el-GR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1, </a:t>
            </a:r>
            <a:r>
              <a:rPr lang="el-GR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2) = Concatenate([71*71*96], [71*71*96]) = 71*71*192(96+96)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제목 1">
            <a:extLst>
              <a:ext uri="{FF2B5EF4-FFF2-40B4-BE49-F238E27FC236}">
                <a16:creationId xmlns:a16="http://schemas.microsoft.com/office/drawing/2014/main" id="{91B591DA-63BF-47CF-88CE-018E6D63FECA}"/>
              </a:ext>
            </a:extLst>
          </p:cNvPr>
          <p:cNvSpPr txBox="1">
            <a:spLocks/>
          </p:cNvSpPr>
          <p:nvPr/>
        </p:nvSpPr>
        <p:spPr>
          <a:xfrm>
            <a:off x="4903061" y="6394515"/>
            <a:ext cx="6069776" cy="20722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 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Concatenate</a:t>
            </a: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l-GR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1, </a:t>
            </a:r>
            <a:r>
              <a:rPr lang="el-GR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2) = Concatenate([35*35*192], [35*35*192]) = 35*35*384(192+192)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2172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Architecture : Inception-A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641E2A-78DC-4E67-9681-2B892EBC3DC5}"/>
              </a:ext>
            </a:extLst>
          </p:cNvPr>
          <p:cNvSpPr/>
          <p:nvPr/>
        </p:nvSpPr>
        <p:spPr>
          <a:xfrm>
            <a:off x="6028382" y="3999937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(32)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7846999" y="3118376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(64)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6028382" y="5018284"/>
            <a:ext cx="1498138" cy="672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(32)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1899227" y="661609"/>
            <a:ext cx="1498138" cy="36511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ReLU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645D3B-BCCC-4D26-AF57-AD239F60A6E5}"/>
              </a:ext>
            </a:extLst>
          </p:cNvPr>
          <p:cNvSpPr/>
          <p:nvPr/>
        </p:nvSpPr>
        <p:spPr>
          <a:xfrm>
            <a:off x="6028382" y="2316285"/>
            <a:ext cx="1498138" cy="672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(384 Linear)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04FC47-6D68-434B-A90A-9D37D9EDEA63}"/>
              </a:ext>
            </a:extLst>
          </p:cNvPr>
          <p:cNvSpPr/>
          <p:nvPr/>
        </p:nvSpPr>
        <p:spPr>
          <a:xfrm>
            <a:off x="3967594" y="3376912"/>
            <a:ext cx="1498138" cy="672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(32)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7846999" y="5021720"/>
            <a:ext cx="1498138" cy="672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(32)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1899227" y="6395875"/>
            <a:ext cx="1498138" cy="334333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ReLU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7846999" y="4070048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(48)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2333296" y="1231557"/>
            <a:ext cx="630000" cy="63062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2540296" y="1438867"/>
            <a:ext cx="216000" cy="21600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/>
          <p:cNvCxnSpPr>
            <a:stCxn id="61" idx="0"/>
            <a:endCxn id="14" idx="2"/>
          </p:cNvCxnSpPr>
          <p:nvPr/>
        </p:nvCxnSpPr>
        <p:spPr>
          <a:xfrm flipV="1">
            <a:off x="2648296" y="1026728"/>
            <a:ext cx="0" cy="204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52" idx="0"/>
            <a:endCxn id="61" idx="4"/>
          </p:cNvCxnSpPr>
          <p:nvPr/>
        </p:nvCxnSpPr>
        <p:spPr>
          <a:xfrm flipV="1">
            <a:off x="2648296" y="1862178"/>
            <a:ext cx="0" cy="4533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16" idx="0"/>
            <a:endCxn id="61" idx="4"/>
          </p:cNvCxnSpPr>
          <p:nvPr/>
        </p:nvCxnSpPr>
        <p:spPr>
          <a:xfrm flipH="1" flipV="1">
            <a:off x="2648296" y="1862178"/>
            <a:ext cx="4129155" cy="4541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17" idx="0"/>
            <a:endCxn id="16" idx="2"/>
          </p:cNvCxnSpPr>
          <p:nvPr/>
        </p:nvCxnSpPr>
        <p:spPr>
          <a:xfrm flipV="1">
            <a:off x="4716663" y="2988958"/>
            <a:ext cx="2060788" cy="387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11" idx="0"/>
            <a:endCxn id="16" idx="2"/>
          </p:cNvCxnSpPr>
          <p:nvPr/>
        </p:nvCxnSpPr>
        <p:spPr>
          <a:xfrm flipH="1" flipV="1">
            <a:off x="6777451" y="2988958"/>
            <a:ext cx="1818617" cy="129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52" idx="0"/>
            <a:endCxn id="17" idx="2"/>
          </p:cNvCxnSpPr>
          <p:nvPr/>
        </p:nvCxnSpPr>
        <p:spPr>
          <a:xfrm flipV="1">
            <a:off x="2648296" y="4049585"/>
            <a:ext cx="2068367" cy="2346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52" idx="0"/>
            <a:endCxn id="12" idx="2"/>
          </p:cNvCxnSpPr>
          <p:nvPr/>
        </p:nvCxnSpPr>
        <p:spPr>
          <a:xfrm flipV="1">
            <a:off x="2648296" y="5690957"/>
            <a:ext cx="4129155" cy="704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stCxn id="52" idx="0"/>
            <a:endCxn id="43" idx="2"/>
          </p:cNvCxnSpPr>
          <p:nvPr/>
        </p:nvCxnSpPr>
        <p:spPr>
          <a:xfrm flipV="1">
            <a:off x="2648296" y="5694393"/>
            <a:ext cx="5947772" cy="7014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12" idx="0"/>
            <a:endCxn id="10" idx="2"/>
          </p:cNvCxnSpPr>
          <p:nvPr/>
        </p:nvCxnSpPr>
        <p:spPr>
          <a:xfrm flipV="1">
            <a:off x="6777451" y="4672610"/>
            <a:ext cx="0" cy="3456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10" idx="0"/>
            <a:endCxn id="16" idx="2"/>
          </p:cNvCxnSpPr>
          <p:nvPr/>
        </p:nvCxnSpPr>
        <p:spPr>
          <a:xfrm flipV="1">
            <a:off x="6777451" y="2988958"/>
            <a:ext cx="0" cy="1010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0" idx="0"/>
            <a:endCxn id="11" idx="2"/>
          </p:cNvCxnSpPr>
          <p:nvPr/>
        </p:nvCxnSpPr>
        <p:spPr>
          <a:xfrm flipV="1">
            <a:off x="8596068" y="3791049"/>
            <a:ext cx="0" cy="278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43" idx="0"/>
            <a:endCxn id="60" idx="2"/>
          </p:cNvCxnSpPr>
          <p:nvPr/>
        </p:nvCxnSpPr>
        <p:spPr>
          <a:xfrm flipV="1">
            <a:off x="8596068" y="4742721"/>
            <a:ext cx="0" cy="278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824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Architecture : Inception-A Codes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93C048-F87F-4ADE-ADB7-334B3ACFC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73" y="597583"/>
            <a:ext cx="7143750" cy="6124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85D1C33-6D8D-41BF-A912-7024ED1A073D}"/>
              </a:ext>
            </a:extLst>
          </p:cNvPr>
          <p:cNvSpPr/>
          <p:nvPr/>
        </p:nvSpPr>
        <p:spPr>
          <a:xfrm>
            <a:off x="771926" y="1428999"/>
            <a:ext cx="10810938" cy="232432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8074F9B-33C9-4382-A6D5-3F42C83E2754}"/>
              </a:ext>
            </a:extLst>
          </p:cNvPr>
          <p:cNvSpPr/>
          <p:nvPr/>
        </p:nvSpPr>
        <p:spPr>
          <a:xfrm>
            <a:off x="1029437" y="2050015"/>
            <a:ext cx="10578518" cy="265424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F99435C1-8E00-47CD-B9E2-86F57CAC0648}"/>
              </a:ext>
            </a:extLst>
          </p:cNvPr>
          <p:cNvSpPr txBox="1">
            <a:spLocks/>
          </p:cNvSpPr>
          <p:nvPr/>
        </p:nvSpPr>
        <p:spPr>
          <a:xfrm>
            <a:off x="7279273" y="1495857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35*35*384 -&gt; 1*1Conv(Stride1) -&gt; Output : 35*35*32 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615DD09-2AC7-45CC-BEC9-3C9B1668431B}"/>
              </a:ext>
            </a:extLst>
          </p:cNvPr>
          <p:cNvSpPr/>
          <p:nvPr/>
        </p:nvSpPr>
        <p:spPr>
          <a:xfrm>
            <a:off x="1037826" y="2303695"/>
            <a:ext cx="11154174" cy="265424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96DDECB4-838A-4DC0-A52C-767ED7A1D9EB}"/>
              </a:ext>
            </a:extLst>
          </p:cNvPr>
          <p:cNvSpPr txBox="1">
            <a:spLocks/>
          </p:cNvSpPr>
          <p:nvPr/>
        </p:nvSpPr>
        <p:spPr>
          <a:xfrm>
            <a:off x="6366621" y="2116973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   Input : 35*35*384 -&gt; 1*1Conv(Stride1) -&gt; Output : 35*35*32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F1E6F34E-9714-4B75-9DC8-DB3D6866E707}"/>
              </a:ext>
            </a:extLst>
          </p:cNvPr>
          <p:cNvSpPr txBox="1">
            <a:spLocks/>
          </p:cNvSpPr>
          <p:nvPr/>
        </p:nvSpPr>
        <p:spPr>
          <a:xfrm>
            <a:off x="7220550" y="2390525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35*35*32 -&gt; 3*3Conv(Stride1, padding1) -&gt; Output : 35*35*32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A6831DC-6090-4A4F-AD42-2B63AB960906}"/>
              </a:ext>
            </a:extLst>
          </p:cNvPr>
          <p:cNvSpPr/>
          <p:nvPr/>
        </p:nvSpPr>
        <p:spPr>
          <a:xfrm>
            <a:off x="1046215" y="3109118"/>
            <a:ext cx="10544962" cy="225052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F989880-CF9B-4E84-BCE0-4A8722F51EE9}"/>
              </a:ext>
            </a:extLst>
          </p:cNvPr>
          <p:cNvSpPr/>
          <p:nvPr/>
        </p:nvSpPr>
        <p:spPr>
          <a:xfrm>
            <a:off x="1046214" y="3337446"/>
            <a:ext cx="11145785" cy="199886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E128240-7F42-440D-950F-7AAA0820E991}"/>
              </a:ext>
            </a:extLst>
          </p:cNvPr>
          <p:cNvSpPr/>
          <p:nvPr/>
        </p:nvSpPr>
        <p:spPr>
          <a:xfrm>
            <a:off x="1046214" y="3551305"/>
            <a:ext cx="11145785" cy="199886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DB8D95EF-F0F2-4D31-95B9-BF94604A31E4}"/>
              </a:ext>
            </a:extLst>
          </p:cNvPr>
          <p:cNvSpPr txBox="1">
            <a:spLocks/>
          </p:cNvSpPr>
          <p:nvPr/>
        </p:nvSpPr>
        <p:spPr>
          <a:xfrm>
            <a:off x="7225164" y="3177252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35*35*384 -&gt; 1*1Conv(Stride1) -&gt; Output : 35*35*32 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AA76CE50-BDB5-415A-B754-17C0DFE853AE}"/>
              </a:ext>
            </a:extLst>
          </p:cNvPr>
          <p:cNvSpPr txBox="1">
            <a:spLocks/>
          </p:cNvSpPr>
          <p:nvPr/>
        </p:nvSpPr>
        <p:spPr>
          <a:xfrm>
            <a:off x="7220550" y="3392578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35*35*32 -&gt; 3*3Conv(Stride1, padding1) -&gt; Output : 35*35*48 </a:t>
            </a: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98A10404-3A0A-4722-8A19-B90765E8D452}"/>
              </a:ext>
            </a:extLst>
          </p:cNvPr>
          <p:cNvSpPr txBox="1">
            <a:spLocks/>
          </p:cNvSpPr>
          <p:nvPr/>
        </p:nvSpPr>
        <p:spPr>
          <a:xfrm>
            <a:off x="7228170" y="3619365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35*35*48 -&gt; 3*3Conv(Stride1, padding1) -&gt; Output : 35*35*64 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4616B67-32C7-47B6-AD2F-1A241A62DCB2}"/>
              </a:ext>
            </a:extLst>
          </p:cNvPr>
          <p:cNvSpPr/>
          <p:nvPr/>
        </p:nvSpPr>
        <p:spPr>
          <a:xfrm>
            <a:off x="763462" y="4152301"/>
            <a:ext cx="10544962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B35B6CE-5F6C-4F3B-A345-A2A0425E6223}"/>
              </a:ext>
            </a:extLst>
          </p:cNvPr>
          <p:cNvSpPr/>
          <p:nvPr/>
        </p:nvSpPr>
        <p:spPr>
          <a:xfrm>
            <a:off x="763461" y="4380628"/>
            <a:ext cx="10410675" cy="213981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0E66D8CC-1F31-4EDC-9E96-038BA7BE0CE3}"/>
              </a:ext>
            </a:extLst>
          </p:cNvPr>
          <p:cNvSpPr txBox="1">
            <a:spLocks/>
          </p:cNvSpPr>
          <p:nvPr/>
        </p:nvSpPr>
        <p:spPr>
          <a:xfrm>
            <a:off x="7228938" y="4428252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W*H*C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1*1Conv(Stride1) -&gt; Output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W*H*384 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CFEDDFED-E1C1-46AC-A991-9939DF52FCA3}"/>
              </a:ext>
            </a:extLst>
          </p:cNvPr>
          <p:cNvSpPr txBox="1">
            <a:spLocks/>
          </p:cNvSpPr>
          <p:nvPr/>
        </p:nvSpPr>
        <p:spPr>
          <a:xfrm>
            <a:off x="7228170" y="4218298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W*H*128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1*1Conv(Stride1) -&gt; Output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W*H*384 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7284F4-BCF2-4B9C-B5BF-81A346A6A665}"/>
              </a:ext>
            </a:extLst>
          </p:cNvPr>
          <p:cNvSpPr/>
          <p:nvPr/>
        </p:nvSpPr>
        <p:spPr>
          <a:xfrm>
            <a:off x="7893584" y="-513702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αβγ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295B1D7-B0F5-44E3-BC6C-A0C377BCB933}"/>
              </a:ext>
            </a:extLst>
          </p:cNvPr>
          <p:cNvSpPr/>
          <p:nvPr/>
        </p:nvSpPr>
        <p:spPr>
          <a:xfrm>
            <a:off x="11574551" y="1350030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97FC9F-96BE-47AF-97F4-7C3DB64180DD}"/>
              </a:ext>
            </a:extLst>
          </p:cNvPr>
          <p:cNvSpPr/>
          <p:nvPr/>
        </p:nvSpPr>
        <p:spPr>
          <a:xfrm>
            <a:off x="11640084" y="253124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5573F0-0307-4BAB-BB5D-59661E3BC9B5}"/>
              </a:ext>
            </a:extLst>
          </p:cNvPr>
          <p:cNvSpPr/>
          <p:nvPr/>
        </p:nvSpPr>
        <p:spPr>
          <a:xfrm>
            <a:off x="11750035" y="367946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CFAA86-0F31-475E-8666-A2B02C696715}"/>
              </a:ext>
            </a:extLst>
          </p:cNvPr>
          <p:cNvSpPr/>
          <p:nvPr/>
        </p:nvSpPr>
        <p:spPr>
          <a:xfrm>
            <a:off x="8497548" y="-632303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67AC88B-47D5-4C98-8E6B-6DE81913B4B0}"/>
              </a:ext>
            </a:extLst>
          </p:cNvPr>
          <p:cNvSpPr/>
          <p:nvPr/>
        </p:nvSpPr>
        <p:spPr>
          <a:xfrm>
            <a:off x="8855006" y="-46801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9A70586-9C76-4576-AF2F-E8A1990BCA85}"/>
              </a:ext>
            </a:extLst>
          </p:cNvPr>
          <p:cNvSpPr/>
          <p:nvPr/>
        </p:nvSpPr>
        <p:spPr>
          <a:xfrm>
            <a:off x="9237755" y="-55312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0E42125-D692-4E6C-A46C-87F0E1C3C5D6}"/>
              </a:ext>
            </a:extLst>
          </p:cNvPr>
          <p:cNvSpPr/>
          <p:nvPr/>
        </p:nvSpPr>
        <p:spPr>
          <a:xfrm>
            <a:off x="763462" y="5641830"/>
            <a:ext cx="10123613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37BB7BD9-284B-48DD-995E-F80DFFD2508D}"/>
              </a:ext>
            </a:extLst>
          </p:cNvPr>
          <p:cNvSpPr txBox="1">
            <a:spLocks/>
          </p:cNvSpPr>
          <p:nvPr/>
        </p:nvSpPr>
        <p:spPr>
          <a:xfrm>
            <a:off x="7228170" y="5707827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 Concatenate(</a:t>
            </a:r>
            <a:r>
              <a:rPr lang="el-G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α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l-G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β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l-G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γ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= 35*35*128(32+32+64)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7357F871-F475-45EA-A0C9-337333216816}"/>
              </a:ext>
            </a:extLst>
          </p:cNvPr>
          <p:cNvCxnSpPr>
            <a:cxnSpLocks/>
            <a:stCxn id="33" idx="1"/>
            <a:endCxn id="57" idx="1"/>
          </p:cNvCxnSpPr>
          <p:nvPr/>
        </p:nvCxnSpPr>
        <p:spPr>
          <a:xfrm rot="10800000" flipH="1" flipV="1">
            <a:off x="763461" y="4264827"/>
            <a:ext cx="1" cy="1704848"/>
          </a:xfrm>
          <a:prstGeom prst="curvedConnector3">
            <a:avLst>
              <a:gd name="adj1" fmla="val -22860000000"/>
            </a:avLst>
          </a:prstGeom>
          <a:ln w="190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AC65C24-831A-452F-B805-9755354D465E}"/>
              </a:ext>
            </a:extLst>
          </p:cNvPr>
          <p:cNvSpPr/>
          <p:nvPr/>
        </p:nvSpPr>
        <p:spPr>
          <a:xfrm>
            <a:off x="763463" y="5857149"/>
            <a:ext cx="4675312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77DD5398-CDC1-420A-9C4C-526B1842AF98}"/>
              </a:ext>
            </a:extLst>
          </p:cNvPr>
          <p:cNvSpPr/>
          <p:nvPr/>
        </p:nvSpPr>
        <p:spPr>
          <a:xfrm>
            <a:off x="763459" y="5419369"/>
            <a:ext cx="2271839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3DFC880B-BAFE-4543-B5F7-05E47C085DF0}"/>
              </a:ext>
            </a:extLst>
          </p:cNvPr>
          <p:cNvCxnSpPr>
            <a:stCxn id="34" idx="1"/>
            <a:endCxn id="58" idx="1"/>
          </p:cNvCxnSpPr>
          <p:nvPr/>
        </p:nvCxnSpPr>
        <p:spPr>
          <a:xfrm rot="10800000" flipV="1">
            <a:off x="763459" y="4487619"/>
            <a:ext cx="2" cy="1044276"/>
          </a:xfrm>
          <a:prstGeom prst="curvedConnector3">
            <a:avLst>
              <a:gd name="adj1" fmla="val 2147483646"/>
            </a:avLst>
          </a:prstGeom>
          <a:ln w="190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제목 1">
            <a:extLst>
              <a:ext uri="{FF2B5EF4-FFF2-40B4-BE49-F238E27FC236}">
                <a16:creationId xmlns:a16="http://schemas.microsoft.com/office/drawing/2014/main" id="{F2092554-A278-4DD6-BF20-5BCBD7DFB518}"/>
              </a:ext>
            </a:extLst>
          </p:cNvPr>
          <p:cNvSpPr txBox="1">
            <a:spLocks/>
          </p:cNvSpPr>
          <p:nvPr/>
        </p:nvSpPr>
        <p:spPr>
          <a:xfrm>
            <a:off x="2797960" y="6126229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Residual (+x)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8" name="제목 1">
            <a:extLst>
              <a:ext uri="{FF2B5EF4-FFF2-40B4-BE49-F238E27FC236}">
                <a16:creationId xmlns:a16="http://schemas.microsoft.com/office/drawing/2014/main" id="{D95FEA02-95F0-4562-BB2F-5E14418637C1}"/>
              </a:ext>
            </a:extLst>
          </p:cNvPr>
          <p:cNvSpPr txBox="1">
            <a:spLocks/>
          </p:cNvSpPr>
          <p:nvPr/>
        </p:nvSpPr>
        <p:spPr>
          <a:xfrm>
            <a:off x="2636035" y="5915658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x_channel</a:t>
            </a:r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= (128 -&gt; 384)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9" name="제목 1">
            <a:extLst>
              <a:ext uri="{FF2B5EF4-FFF2-40B4-BE49-F238E27FC236}">
                <a16:creationId xmlns:a16="http://schemas.microsoft.com/office/drawing/2014/main" id="{6E2BC654-2FEB-4E7E-9474-1AED6BBA0DE4}"/>
              </a:ext>
            </a:extLst>
          </p:cNvPr>
          <p:cNvSpPr txBox="1">
            <a:spLocks/>
          </p:cNvSpPr>
          <p:nvPr/>
        </p:nvSpPr>
        <p:spPr>
          <a:xfrm>
            <a:off x="1387351" y="6535106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x = 35*35*384</a:t>
            </a:r>
            <a:endParaRPr lang="ko-KR" altLang="en-US" sz="1200" dirty="0">
              <a:solidFill>
                <a:schemeClr val="accent4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885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 smtClean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Reduction-A : Architecture, Codes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3863431" y="3478049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(I)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2120728" y="3470661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(n stride 2 V)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2120728" y="912818"/>
            <a:ext cx="1498138" cy="60864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Filter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Concatenate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645D3B-BCCC-4D26-AF57-AD239F60A6E5}"/>
              </a:ext>
            </a:extLst>
          </p:cNvPr>
          <p:cNvSpPr/>
          <p:nvPr/>
        </p:nvSpPr>
        <p:spPr>
          <a:xfrm>
            <a:off x="408922" y="3470660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Maxpool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(stride 2 V)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2120728" y="5887702"/>
            <a:ext cx="1498138" cy="589220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Filter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Concatenate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3863431" y="4409312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Conv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(k)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3" idx="0"/>
            <a:endCxn id="11" idx="2"/>
          </p:cNvCxnSpPr>
          <p:nvPr/>
        </p:nvCxnSpPr>
        <p:spPr>
          <a:xfrm flipH="1" flipV="1">
            <a:off x="1157991" y="4143333"/>
            <a:ext cx="1711806" cy="17443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1" idx="0"/>
            <a:endCxn id="10" idx="2"/>
          </p:cNvCxnSpPr>
          <p:nvPr/>
        </p:nvCxnSpPr>
        <p:spPr>
          <a:xfrm flipV="1">
            <a:off x="1157991" y="1521465"/>
            <a:ext cx="1711806" cy="1949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3" idx="0"/>
            <a:endCxn id="8" idx="2"/>
          </p:cNvCxnSpPr>
          <p:nvPr/>
        </p:nvCxnSpPr>
        <p:spPr>
          <a:xfrm flipV="1">
            <a:off x="2869797" y="4143334"/>
            <a:ext cx="0" cy="17443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3" idx="0"/>
            <a:endCxn id="14" idx="2"/>
          </p:cNvCxnSpPr>
          <p:nvPr/>
        </p:nvCxnSpPr>
        <p:spPr>
          <a:xfrm flipV="1">
            <a:off x="2869797" y="5081985"/>
            <a:ext cx="1742703" cy="805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8" idx="0"/>
            <a:endCxn id="10" idx="2"/>
          </p:cNvCxnSpPr>
          <p:nvPr/>
        </p:nvCxnSpPr>
        <p:spPr>
          <a:xfrm flipV="1">
            <a:off x="2869797" y="1521465"/>
            <a:ext cx="0" cy="1949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4" idx="0"/>
            <a:endCxn id="6" idx="2"/>
          </p:cNvCxnSpPr>
          <p:nvPr/>
        </p:nvCxnSpPr>
        <p:spPr>
          <a:xfrm flipV="1">
            <a:off x="4612500" y="4150722"/>
            <a:ext cx="0" cy="258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3863431" y="2545029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(m stride 2 V)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4613127" y="3217702"/>
            <a:ext cx="0" cy="258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45" idx="0"/>
            <a:endCxn id="10" idx="2"/>
          </p:cNvCxnSpPr>
          <p:nvPr/>
        </p:nvCxnSpPr>
        <p:spPr>
          <a:xfrm flipH="1" flipV="1">
            <a:off x="2869797" y="1521465"/>
            <a:ext cx="1742703" cy="1023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F256B0BB-7190-4A80-A972-6612A788C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13" y="597583"/>
            <a:ext cx="6191688" cy="60413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3" name="제목 1">
            <a:extLst>
              <a:ext uri="{FF2B5EF4-FFF2-40B4-BE49-F238E27FC236}">
                <a16:creationId xmlns:a16="http://schemas.microsoft.com/office/drawing/2014/main" id="{9025E837-BB81-44A4-88F2-1A05C47A187B}"/>
              </a:ext>
            </a:extLst>
          </p:cNvPr>
          <p:cNvSpPr txBox="1">
            <a:spLocks/>
          </p:cNvSpPr>
          <p:nvPr/>
        </p:nvSpPr>
        <p:spPr>
          <a:xfrm>
            <a:off x="9050923" y="1082703"/>
            <a:ext cx="2350502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K=256, l=256, m=384, n=384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69351EC-92AD-4247-A5FF-6E2BBCD921F6}"/>
              </a:ext>
            </a:extLst>
          </p:cNvPr>
          <p:cNvSpPr/>
          <p:nvPr/>
        </p:nvSpPr>
        <p:spPr>
          <a:xfrm>
            <a:off x="6305550" y="2023722"/>
            <a:ext cx="4829175" cy="328953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AA589739-3A62-454D-99E9-D8B6EE615840}"/>
              </a:ext>
            </a:extLst>
          </p:cNvPr>
          <p:cNvSpPr txBox="1">
            <a:spLocks/>
          </p:cNvSpPr>
          <p:nvPr/>
        </p:nvSpPr>
        <p:spPr>
          <a:xfrm>
            <a:off x="8766208" y="2131260"/>
            <a:ext cx="3463892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input(35*35*384) -&gt; 17*17*384 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5AFF1A-588A-45A5-912A-03FBF4672CC0}"/>
              </a:ext>
            </a:extLst>
          </p:cNvPr>
          <p:cNvSpPr/>
          <p:nvPr/>
        </p:nvSpPr>
        <p:spPr>
          <a:xfrm>
            <a:off x="1810853" y="6495623"/>
            <a:ext cx="2117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Input(35*35*384) 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C4816E8-60D3-4305-8E43-2447C6F181A9}"/>
              </a:ext>
            </a:extLst>
          </p:cNvPr>
          <p:cNvSpPr/>
          <p:nvPr/>
        </p:nvSpPr>
        <p:spPr>
          <a:xfrm>
            <a:off x="1807134" y="550441"/>
            <a:ext cx="2221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Output(17*17*1152) </a:t>
            </a:r>
            <a:endParaRPr lang="ko-KR" altLang="en-US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5E5E6BD1-FCD9-4CBA-A63A-4D6A5DBB5E1E}"/>
              </a:ext>
            </a:extLst>
          </p:cNvPr>
          <p:cNvSpPr/>
          <p:nvPr/>
        </p:nvSpPr>
        <p:spPr>
          <a:xfrm>
            <a:off x="6305550" y="2376959"/>
            <a:ext cx="4728459" cy="328953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6D22D323-436C-42DB-8CBC-E83E6ED687FF}"/>
              </a:ext>
            </a:extLst>
          </p:cNvPr>
          <p:cNvSpPr txBox="1">
            <a:spLocks/>
          </p:cNvSpPr>
          <p:nvPr/>
        </p:nvSpPr>
        <p:spPr>
          <a:xfrm>
            <a:off x="9775049" y="1664489"/>
            <a:ext cx="2350502" cy="2548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35*35*384 -&gt; 17*17*384(=N) </a:t>
            </a:r>
            <a:endParaRPr lang="ko-KR" altLang="en-US" sz="1200" dirty="0">
              <a:solidFill>
                <a:schemeClr val="accent5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2A61BAB-7306-4ED5-85A6-05F64DC69CF1}"/>
              </a:ext>
            </a:extLst>
          </p:cNvPr>
          <p:cNvSpPr/>
          <p:nvPr/>
        </p:nvSpPr>
        <p:spPr>
          <a:xfrm>
            <a:off x="11039475" y="1916572"/>
            <a:ext cx="366209" cy="626603"/>
          </a:xfrm>
          <a:custGeom>
            <a:avLst/>
            <a:gdLst>
              <a:gd name="connsiteX0" fmla="*/ 0 w 366209"/>
              <a:gd name="connsiteY0" fmla="*/ 626603 h 626603"/>
              <a:gd name="connsiteX1" fmla="*/ 247650 w 366209"/>
              <a:gd name="connsiteY1" fmla="*/ 417053 h 626603"/>
              <a:gd name="connsiteX2" fmla="*/ 352425 w 366209"/>
              <a:gd name="connsiteY2" fmla="*/ 55103 h 626603"/>
              <a:gd name="connsiteX3" fmla="*/ 361950 w 366209"/>
              <a:gd name="connsiteY3" fmla="*/ 7478 h 62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209" h="626603">
                <a:moveTo>
                  <a:pt x="0" y="626603"/>
                </a:moveTo>
                <a:cubicBezTo>
                  <a:pt x="94456" y="569453"/>
                  <a:pt x="188913" y="512303"/>
                  <a:pt x="247650" y="417053"/>
                </a:cubicBezTo>
                <a:cubicBezTo>
                  <a:pt x="306388" y="321803"/>
                  <a:pt x="333375" y="123365"/>
                  <a:pt x="352425" y="55103"/>
                </a:cubicBezTo>
                <a:cubicBezTo>
                  <a:pt x="371475" y="-13159"/>
                  <a:pt x="366712" y="-2841"/>
                  <a:pt x="361950" y="7478"/>
                </a:cubicBezTo>
              </a:path>
            </a:pathLst>
          </a:cu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CD706EFD-6539-4AFD-AA53-46B999F0AB93}"/>
              </a:ext>
            </a:extLst>
          </p:cNvPr>
          <p:cNvSpPr/>
          <p:nvPr/>
        </p:nvSpPr>
        <p:spPr>
          <a:xfrm>
            <a:off x="9641925" y="1654964"/>
            <a:ext cx="2350502" cy="256545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1">
            <a:extLst>
              <a:ext uri="{FF2B5EF4-FFF2-40B4-BE49-F238E27FC236}">
                <a16:creationId xmlns:a16="http://schemas.microsoft.com/office/drawing/2014/main" id="{669351EC-92AD-4247-A5FF-6E2BBCD921F6}"/>
              </a:ext>
            </a:extLst>
          </p:cNvPr>
          <p:cNvSpPr/>
          <p:nvPr/>
        </p:nvSpPr>
        <p:spPr>
          <a:xfrm>
            <a:off x="6600826" y="3084896"/>
            <a:ext cx="5244041" cy="32895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1">
            <a:extLst>
              <a:ext uri="{FF2B5EF4-FFF2-40B4-BE49-F238E27FC236}">
                <a16:creationId xmlns:a16="http://schemas.microsoft.com/office/drawing/2014/main" id="{669351EC-92AD-4247-A5FF-6E2BBCD921F6}"/>
              </a:ext>
            </a:extLst>
          </p:cNvPr>
          <p:cNvSpPr/>
          <p:nvPr/>
        </p:nvSpPr>
        <p:spPr>
          <a:xfrm>
            <a:off x="6608080" y="3421687"/>
            <a:ext cx="5420175" cy="32895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1">
            <a:extLst>
              <a:ext uri="{FF2B5EF4-FFF2-40B4-BE49-F238E27FC236}">
                <a16:creationId xmlns:a16="http://schemas.microsoft.com/office/drawing/2014/main" id="{669351EC-92AD-4247-A5FF-6E2BBCD921F6}"/>
              </a:ext>
            </a:extLst>
          </p:cNvPr>
          <p:cNvSpPr/>
          <p:nvPr/>
        </p:nvSpPr>
        <p:spPr>
          <a:xfrm>
            <a:off x="6600826" y="3767574"/>
            <a:ext cx="5244041" cy="32895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AA589739-3A62-454D-99E9-D8B6EE615840}"/>
              </a:ext>
            </a:extLst>
          </p:cNvPr>
          <p:cNvSpPr txBox="1">
            <a:spLocks/>
          </p:cNvSpPr>
          <p:nvPr/>
        </p:nvSpPr>
        <p:spPr>
          <a:xfrm>
            <a:off x="10041579" y="3188678"/>
            <a:ext cx="3378088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input(…) -&gt; 35*35*256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AA589739-3A62-454D-99E9-D8B6EE615840}"/>
              </a:ext>
            </a:extLst>
          </p:cNvPr>
          <p:cNvSpPr txBox="1">
            <a:spLocks/>
          </p:cNvSpPr>
          <p:nvPr/>
        </p:nvSpPr>
        <p:spPr>
          <a:xfrm>
            <a:off x="9412000" y="3551875"/>
            <a:ext cx="3378088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35*35*256(padding1) -&gt; 35*35*256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AA589739-3A62-454D-99E9-D8B6EE615840}"/>
              </a:ext>
            </a:extLst>
          </p:cNvPr>
          <p:cNvSpPr txBox="1">
            <a:spLocks/>
          </p:cNvSpPr>
          <p:nvPr/>
        </p:nvSpPr>
        <p:spPr>
          <a:xfrm>
            <a:off x="9369665" y="3899458"/>
            <a:ext cx="3378088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35*35*256(stride1) -&gt; 17*17*384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사각형: 둥근 모서리 1">
            <a:extLst>
              <a:ext uri="{FF2B5EF4-FFF2-40B4-BE49-F238E27FC236}">
                <a16:creationId xmlns:a16="http://schemas.microsoft.com/office/drawing/2014/main" id="{669351EC-92AD-4247-A5FF-6E2BBCD921F6}"/>
              </a:ext>
            </a:extLst>
          </p:cNvPr>
          <p:cNvSpPr/>
          <p:nvPr/>
        </p:nvSpPr>
        <p:spPr>
          <a:xfrm>
            <a:off x="7859346" y="4842913"/>
            <a:ext cx="3275379" cy="328953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AA589739-3A62-454D-99E9-D8B6EE615840}"/>
              </a:ext>
            </a:extLst>
          </p:cNvPr>
          <p:cNvSpPr txBox="1">
            <a:spLocks/>
          </p:cNvSpPr>
          <p:nvPr/>
        </p:nvSpPr>
        <p:spPr>
          <a:xfrm>
            <a:off x="9119665" y="4965692"/>
            <a:ext cx="3378088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 384 + 384 + 384 = 1152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사각형: 둥근 모서리 1">
            <a:extLst>
              <a:ext uri="{FF2B5EF4-FFF2-40B4-BE49-F238E27FC236}">
                <a16:creationId xmlns:a16="http://schemas.microsoft.com/office/drawing/2014/main" id="{669351EC-92AD-4247-A5FF-6E2BBCD921F6}"/>
              </a:ext>
            </a:extLst>
          </p:cNvPr>
          <p:cNvSpPr/>
          <p:nvPr/>
        </p:nvSpPr>
        <p:spPr>
          <a:xfrm>
            <a:off x="6609293" y="5878760"/>
            <a:ext cx="5383134" cy="328953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구부러진 연결선 4"/>
          <p:cNvCxnSpPr/>
          <p:nvPr/>
        </p:nvCxnSpPr>
        <p:spPr>
          <a:xfrm>
            <a:off x="6680201" y="6207713"/>
            <a:ext cx="558799" cy="193087"/>
          </a:xfrm>
          <a:prstGeom prst="curvedConnector3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제목 1">
            <a:extLst>
              <a:ext uri="{FF2B5EF4-FFF2-40B4-BE49-F238E27FC236}">
                <a16:creationId xmlns:a16="http://schemas.microsoft.com/office/drawing/2014/main" id="{AA589739-3A62-454D-99E9-D8B6EE615840}"/>
              </a:ext>
            </a:extLst>
          </p:cNvPr>
          <p:cNvSpPr txBox="1">
            <a:spLocks/>
          </p:cNvSpPr>
          <p:nvPr/>
        </p:nvSpPr>
        <p:spPr>
          <a:xfrm>
            <a:off x="7238999" y="6369392"/>
            <a:ext cx="4852910" cy="16727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 = Concatenate([17*17*384,17*17*384,17*17*384]) = 17*17*1152 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692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Architecture : Inception-B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7399496" y="3330699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(192)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4765113" y="4261961"/>
            <a:ext cx="1498138" cy="672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(192)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2540296" y="661609"/>
            <a:ext cx="1498138" cy="36511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ReLU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645D3B-BCCC-4D26-AF57-AD239F60A6E5}"/>
              </a:ext>
            </a:extLst>
          </p:cNvPr>
          <p:cNvSpPr/>
          <p:nvPr/>
        </p:nvSpPr>
        <p:spPr>
          <a:xfrm>
            <a:off x="4765113" y="2387375"/>
            <a:ext cx="1498138" cy="672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(1154 Linear)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7399496" y="5193225"/>
            <a:ext cx="1498138" cy="672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(128)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2540296" y="6395875"/>
            <a:ext cx="1498138" cy="334333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ReLU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7399496" y="4261962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1*7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(160)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974365" y="1231557"/>
            <a:ext cx="630000" cy="63062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덧셈 기호 17"/>
          <p:cNvSpPr/>
          <p:nvPr/>
        </p:nvSpPr>
        <p:spPr>
          <a:xfrm>
            <a:off x="3181365" y="1438867"/>
            <a:ext cx="216000" cy="21600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7" idx="0"/>
            <a:endCxn id="11" idx="2"/>
          </p:cNvCxnSpPr>
          <p:nvPr/>
        </p:nvCxnSpPr>
        <p:spPr>
          <a:xfrm flipV="1">
            <a:off x="3289365" y="1026728"/>
            <a:ext cx="0" cy="204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5" idx="0"/>
            <a:endCxn id="17" idx="4"/>
          </p:cNvCxnSpPr>
          <p:nvPr/>
        </p:nvCxnSpPr>
        <p:spPr>
          <a:xfrm flipV="1">
            <a:off x="3289365" y="1862178"/>
            <a:ext cx="0" cy="4533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2" idx="0"/>
            <a:endCxn id="17" idx="4"/>
          </p:cNvCxnSpPr>
          <p:nvPr/>
        </p:nvCxnSpPr>
        <p:spPr>
          <a:xfrm flipH="1" flipV="1">
            <a:off x="3289365" y="1862178"/>
            <a:ext cx="2224817" cy="525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8" idx="0"/>
            <a:endCxn id="12" idx="2"/>
          </p:cNvCxnSpPr>
          <p:nvPr/>
        </p:nvCxnSpPr>
        <p:spPr>
          <a:xfrm flipH="1" flipV="1">
            <a:off x="5514182" y="3060048"/>
            <a:ext cx="2634383" cy="270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5" idx="0"/>
            <a:endCxn id="10" idx="2"/>
          </p:cNvCxnSpPr>
          <p:nvPr/>
        </p:nvCxnSpPr>
        <p:spPr>
          <a:xfrm flipV="1">
            <a:off x="3289365" y="4934634"/>
            <a:ext cx="2224817" cy="14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5" idx="0"/>
            <a:endCxn id="14" idx="2"/>
          </p:cNvCxnSpPr>
          <p:nvPr/>
        </p:nvCxnSpPr>
        <p:spPr>
          <a:xfrm flipV="1">
            <a:off x="3289365" y="5865898"/>
            <a:ext cx="4859200" cy="5299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0" idx="0"/>
            <a:endCxn id="12" idx="2"/>
          </p:cNvCxnSpPr>
          <p:nvPr/>
        </p:nvCxnSpPr>
        <p:spPr>
          <a:xfrm flipV="1">
            <a:off x="5514182" y="3060048"/>
            <a:ext cx="0" cy="1201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6" idx="0"/>
            <a:endCxn id="8" idx="2"/>
          </p:cNvCxnSpPr>
          <p:nvPr/>
        </p:nvCxnSpPr>
        <p:spPr>
          <a:xfrm flipV="1">
            <a:off x="8148565" y="4003372"/>
            <a:ext cx="0" cy="258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4" idx="0"/>
            <a:endCxn id="16" idx="2"/>
          </p:cNvCxnSpPr>
          <p:nvPr/>
        </p:nvCxnSpPr>
        <p:spPr>
          <a:xfrm flipV="1">
            <a:off x="8148565" y="4934635"/>
            <a:ext cx="0" cy="258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212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Architecture : Inception-B Codes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3C8546-4252-4345-BE07-C9F6F381B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723900"/>
            <a:ext cx="6229350" cy="594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94D62D-28BA-453C-9367-0AFEACCC8E55}"/>
              </a:ext>
            </a:extLst>
          </p:cNvPr>
          <p:cNvSpPr/>
          <p:nvPr/>
        </p:nvSpPr>
        <p:spPr>
          <a:xfrm>
            <a:off x="797017" y="1737049"/>
            <a:ext cx="10175783" cy="265425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264C981-471D-4886-A6AD-FEEDEEE1B540}"/>
              </a:ext>
            </a:extLst>
          </p:cNvPr>
          <p:cNvSpPr txBox="1">
            <a:spLocks/>
          </p:cNvSpPr>
          <p:nvPr/>
        </p:nvSpPr>
        <p:spPr>
          <a:xfrm>
            <a:off x="6504909" y="1819145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17*17*1152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1*1Conv(Stride1) -&gt; Output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17*17*192 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468F07E-ABF4-406D-89FA-4504BB290097}"/>
              </a:ext>
            </a:extLst>
          </p:cNvPr>
          <p:cNvSpPr/>
          <p:nvPr/>
        </p:nvSpPr>
        <p:spPr>
          <a:xfrm>
            <a:off x="1096891" y="2256070"/>
            <a:ext cx="9875910" cy="265424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7CB63027-27B6-4ED0-B96C-6283B874701F}"/>
              </a:ext>
            </a:extLst>
          </p:cNvPr>
          <p:cNvSpPr txBox="1">
            <a:spLocks/>
          </p:cNvSpPr>
          <p:nvPr/>
        </p:nvSpPr>
        <p:spPr>
          <a:xfrm>
            <a:off x="5582442" y="2336660"/>
            <a:ext cx="55492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   Input : 17*17*1152 -&gt; 1*1Conv(Stride1) -&gt; Output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17*17*128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1B28D3D-0BF3-498A-9C86-AE1C2983FA65}"/>
              </a:ext>
            </a:extLst>
          </p:cNvPr>
          <p:cNvSpPr txBox="1">
            <a:spLocks/>
          </p:cNvSpPr>
          <p:nvPr/>
        </p:nvSpPr>
        <p:spPr>
          <a:xfrm>
            <a:off x="6504908" y="2611471"/>
            <a:ext cx="5687091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17*17*128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1*7Conv(Stride1, padding(0,3)) -&gt; Output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17*17*160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603EE1-3C65-4A7A-8E0C-3D1ED6DEDE0D}"/>
              </a:ext>
            </a:extLst>
          </p:cNvPr>
          <p:cNvSpPr/>
          <p:nvPr/>
        </p:nvSpPr>
        <p:spPr>
          <a:xfrm>
            <a:off x="10972800" y="1665523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4C7C362-7AA3-4E45-A177-44A0101316A8}"/>
              </a:ext>
            </a:extLst>
          </p:cNvPr>
          <p:cNvSpPr/>
          <p:nvPr/>
        </p:nvSpPr>
        <p:spPr>
          <a:xfrm>
            <a:off x="11892812" y="2709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5CA44037-3F2B-4853-BADC-83FE59A9055E}"/>
              </a:ext>
            </a:extLst>
          </p:cNvPr>
          <p:cNvSpPr/>
          <p:nvPr/>
        </p:nvSpPr>
        <p:spPr>
          <a:xfrm>
            <a:off x="1099938" y="2521494"/>
            <a:ext cx="10843200" cy="265424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07ACF936-3825-4D1B-8B36-22B6C63D6071}"/>
              </a:ext>
            </a:extLst>
          </p:cNvPr>
          <p:cNvSpPr/>
          <p:nvPr/>
        </p:nvSpPr>
        <p:spPr>
          <a:xfrm>
            <a:off x="1096891" y="2794224"/>
            <a:ext cx="10837934" cy="265424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8" name="제목 1">
            <a:extLst>
              <a:ext uri="{FF2B5EF4-FFF2-40B4-BE49-F238E27FC236}">
                <a16:creationId xmlns:a16="http://schemas.microsoft.com/office/drawing/2014/main" id="{56A22A65-350B-4BCD-A710-F4728FA4EC70}"/>
              </a:ext>
            </a:extLst>
          </p:cNvPr>
          <p:cNvSpPr txBox="1">
            <a:spLocks/>
          </p:cNvSpPr>
          <p:nvPr/>
        </p:nvSpPr>
        <p:spPr>
          <a:xfrm>
            <a:off x="6504909" y="2873518"/>
            <a:ext cx="5831178" cy="16203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17*17*160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7*1Conv(Stride1, padding(3,0)) -&gt; Output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17*17*192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090E5D05-98ED-4029-8E6E-38FE4AF3003F}"/>
              </a:ext>
            </a:extLst>
          </p:cNvPr>
          <p:cNvSpPr/>
          <p:nvPr/>
        </p:nvSpPr>
        <p:spPr>
          <a:xfrm>
            <a:off x="797020" y="3579622"/>
            <a:ext cx="10544962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DBB66396-7F4A-43DC-AB39-8730273A679D}"/>
              </a:ext>
            </a:extLst>
          </p:cNvPr>
          <p:cNvSpPr/>
          <p:nvPr/>
        </p:nvSpPr>
        <p:spPr>
          <a:xfrm>
            <a:off x="797019" y="3807949"/>
            <a:ext cx="10410675" cy="213981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B46E76A2-D8E1-4DF8-A383-2DCE8764CE03}"/>
              </a:ext>
            </a:extLst>
          </p:cNvPr>
          <p:cNvSpPr/>
          <p:nvPr/>
        </p:nvSpPr>
        <p:spPr>
          <a:xfrm>
            <a:off x="816069" y="5351352"/>
            <a:ext cx="10123613" cy="239583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80" name="연결선: 구부러짐 79">
            <a:extLst>
              <a:ext uri="{FF2B5EF4-FFF2-40B4-BE49-F238E27FC236}">
                <a16:creationId xmlns:a16="http://schemas.microsoft.com/office/drawing/2014/main" id="{1599B8ED-B7D1-47F3-B14E-88E538E0434E}"/>
              </a:ext>
            </a:extLst>
          </p:cNvPr>
          <p:cNvCxnSpPr>
            <a:cxnSpLocks/>
            <a:stCxn id="77" idx="1"/>
            <a:endCxn id="81" idx="1"/>
          </p:cNvCxnSpPr>
          <p:nvPr/>
        </p:nvCxnSpPr>
        <p:spPr>
          <a:xfrm rot="10800000" flipH="1" flipV="1">
            <a:off x="797019" y="3692147"/>
            <a:ext cx="19049" cy="2049415"/>
          </a:xfrm>
          <a:prstGeom prst="curvedConnector3">
            <a:avLst>
              <a:gd name="adj1" fmla="val -1200063"/>
            </a:avLst>
          </a:prstGeom>
          <a:ln w="190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F721A3DE-EC1F-4A66-8E35-1507FE6F85E6}"/>
              </a:ext>
            </a:extLst>
          </p:cNvPr>
          <p:cNvSpPr/>
          <p:nvPr/>
        </p:nvSpPr>
        <p:spPr>
          <a:xfrm>
            <a:off x="816069" y="5629037"/>
            <a:ext cx="2393855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36B26CC1-366F-47C7-B2D3-466BC1644A07}"/>
              </a:ext>
            </a:extLst>
          </p:cNvPr>
          <p:cNvSpPr/>
          <p:nvPr/>
        </p:nvSpPr>
        <p:spPr>
          <a:xfrm>
            <a:off x="816066" y="5100317"/>
            <a:ext cx="2271839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CE21E5E8-A661-4EBB-8203-9764C0E9DB99}"/>
              </a:ext>
            </a:extLst>
          </p:cNvPr>
          <p:cNvCxnSpPr>
            <a:stCxn id="78" idx="1"/>
            <a:endCxn id="82" idx="1"/>
          </p:cNvCxnSpPr>
          <p:nvPr/>
        </p:nvCxnSpPr>
        <p:spPr>
          <a:xfrm rot="10800000" flipH="1" flipV="1">
            <a:off x="797018" y="3914939"/>
            <a:ext cx="19047" cy="1297903"/>
          </a:xfrm>
          <a:prstGeom prst="curvedConnector3">
            <a:avLst>
              <a:gd name="adj1" fmla="val -750118"/>
            </a:avLst>
          </a:prstGeom>
          <a:ln w="190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제목 1">
            <a:extLst>
              <a:ext uri="{FF2B5EF4-FFF2-40B4-BE49-F238E27FC236}">
                <a16:creationId xmlns:a16="http://schemas.microsoft.com/office/drawing/2014/main" id="{BDE0B3CA-25E8-4B67-8781-D84007B5A110}"/>
              </a:ext>
            </a:extLst>
          </p:cNvPr>
          <p:cNvSpPr txBox="1">
            <a:spLocks/>
          </p:cNvSpPr>
          <p:nvPr/>
        </p:nvSpPr>
        <p:spPr>
          <a:xfrm>
            <a:off x="2837961" y="5901715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Residual (+x)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5" name="제목 1">
            <a:extLst>
              <a:ext uri="{FF2B5EF4-FFF2-40B4-BE49-F238E27FC236}">
                <a16:creationId xmlns:a16="http://schemas.microsoft.com/office/drawing/2014/main" id="{E18BE413-3176-40C6-BBA1-20FCB06094CE}"/>
              </a:ext>
            </a:extLst>
          </p:cNvPr>
          <p:cNvSpPr txBox="1">
            <a:spLocks/>
          </p:cNvSpPr>
          <p:nvPr/>
        </p:nvSpPr>
        <p:spPr>
          <a:xfrm>
            <a:off x="6505677" y="3853051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W*H*C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1*1Conv(Stride1) -&gt; Output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W*H*1152 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6" name="제목 1">
            <a:extLst>
              <a:ext uri="{FF2B5EF4-FFF2-40B4-BE49-F238E27FC236}">
                <a16:creationId xmlns:a16="http://schemas.microsoft.com/office/drawing/2014/main" id="{10413F7B-D64D-44C6-B039-24E933802557}"/>
              </a:ext>
            </a:extLst>
          </p:cNvPr>
          <p:cNvSpPr txBox="1">
            <a:spLocks/>
          </p:cNvSpPr>
          <p:nvPr/>
        </p:nvSpPr>
        <p:spPr>
          <a:xfrm>
            <a:off x="6504909" y="3643097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W*H*384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1*1Conv(Stride1) -&gt; Output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W*H*1152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0" name="제목 1">
            <a:extLst>
              <a:ext uri="{FF2B5EF4-FFF2-40B4-BE49-F238E27FC236}">
                <a16:creationId xmlns:a16="http://schemas.microsoft.com/office/drawing/2014/main" id="{D50C26B9-D69C-45C4-A993-F1D903356BAD}"/>
              </a:ext>
            </a:extLst>
          </p:cNvPr>
          <p:cNvSpPr txBox="1">
            <a:spLocks/>
          </p:cNvSpPr>
          <p:nvPr/>
        </p:nvSpPr>
        <p:spPr>
          <a:xfrm>
            <a:off x="6504909" y="5427019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=Concatenate(</a:t>
            </a:r>
            <a:r>
              <a:rPr lang="el-G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α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l-G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β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=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17*17*384(192+192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92" name="제목 1">
            <a:extLst>
              <a:ext uri="{FF2B5EF4-FFF2-40B4-BE49-F238E27FC236}">
                <a16:creationId xmlns:a16="http://schemas.microsoft.com/office/drawing/2014/main" id="{A60917D1-3277-4CC5-A5C8-02BB9599F811}"/>
              </a:ext>
            </a:extLst>
          </p:cNvPr>
          <p:cNvSpPr txBox="1">
            <a:spLocks/>
          </p:cNvSpPr>
          <p:nvPr/>
        </p:nvSpPr>
        <p:spPr>
          <a:xfrm>
            <a:off x="3209924" y="5674248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x_channel</a:t>
            </a:r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= (384 -&gt; 1152) * 0.1(Scaling Fact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or)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A60917D1-3277-4CC5-A5C8-02BB9599F811}"/>
              </a:ext>
            </a:extLst>
          </p:cNvPr>
          <p:cNvSpPr txBox="1">
            <a:spLocks/>
          </p:cNvSpPr>
          <p:nvPr/>
        </p:nvSpPr>
        <p:spPr>
          <a:xfrm>
            <a:off x="1438226" y="6447991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 = 17</a:t>
            </a:r>
            <a:r>
              <a:rPr lang="ko-KR" altLang="en-US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1152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250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Autofit/>
      </a:bodyPr>
      <a:lstStyle>
        <a:defPPr algn="l">
          <a:defRPr sz="1400" dirty="0">
            <a:latin typeface="HY헤드라인M" panose="02030600000101010101" pitchFamily="18" charset="-127"/>
            <a:ea typeface="HY헤드라인M" panose="0203060000010101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16650</TotalTime>
  <Words>1705</Words>
  <Application>Microsoft Office PowerPoint</Application>
  <PresentationFormat>와이드스크린</PresentationFormat>
  <Paragraphs>375</Paragraphs>
  <Slides>17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HY헤드라인M</vt:lpstr>
      <vt:lpstr>NanumSquareOTF ExtraBold</vt:lpstr>
      <vt:lpstr>Malgun Gothic</vt:lpstr>
      <vt:lpstr>Malgun Gothic</vt:lpstr>
      <vt:lpstr>Arial</vt:lpstr>
      <vt:lpstr>Arial Black</vt:lpstr>
      <vt:lpstr>Calibri</vt:lpstr>
      <vt:lpstr>Calibri Light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희석</dc:creator>
  <cp:lastModifiedBy>Choi chan ho</cp:lastModifiedBy>
  <cp:revision>479</cp:revision>
  <dcterms:created xsi:type="dcterms:W3CDTF">2020-04-19T10:49:20Z</dcterms:created>
  <dcterms:modified xsi:type="dcterms:W3CDTF">2021-08-04T08:32:03Z</dcterms:modified>
</cp:coreProperties>
</file>